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77" r:id="rId2"/>
    <p:sldId id="256" r:id="rId3"/>
    <p:sldId id="374" r:id="rId4"/>
    <p:sldId id="288" r:id="rId5"/>
    <p:sldId id="375" r:id="rId6"/>
    <p:sldId id="376" r:id="rId7"/>
    <p:sldId id="277" r:id="rId8"/>
    <p:sldId id="298" r:id="rId9"/>
    <p:sldId id="295" r:id="rId10"/>
    <p:sldId id="297" r:id="rId11"/>
    <p:sldId id="378" r:id="rId12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1" i="0" u="none" strike="noStrike" cap="none" spc="0" normalizeH="0" baseline="0">
        <a:ln>
          <a:noFill/>
        </a:ln>
        <a:solidFill>
          <a:schemeClr val="accent4">
            <a:lumOff val="-44000"/>
          </a:schemeClr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61A"/>
    <a:srgbClr val="8E5500"/>
    <a:srgbClr val="0A7044"/>
    <a:srgbClr val="76B531"/>
    <a:srgbClr val="CFA859"/>
    <a:srgbClr val="D07C00"/>
    <a:srgbClr val="820000"/>
    <a:srgbClr val="9D7749"/>
    <a:srgbClr val="A26000"/>
    <a:srgbClr val="007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solidFill>
            <a:schemeClr val="accent5">
              <a:alpha val="20000"/>
            </a:schemeClr>
          </a:solidFill>
        </a:fill>
      </a:tcStyle>
    </a:firstCol>
    <a:lastRow>
      <a:tcTxStyle b="on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50800" cap="flat">
              <a:solidFill>
                <a:schemeClr val="accent5"/>
              </a:solidFill>
              <a:prstDash val="solid"/>
              <a:round/>
            </a:ln>
          </a:top>
          <a:bottom>
            <a:ln w="127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5"/>
              </a:solidFill>
              <a:prstDash val="solid"/>
              <a:round/>
            </a:ln>
          </a:left>
          <a:right>
            <a:ln w="12700" cap="flat">
              <a:solidFill>
                <a:schemeClr val="accent5"/>
              </a:solidFill>
              <a:prstDash val="solid"/>
              <a:round/>
            </a:ln>
          </a:right>
          <a:top>
            <a:ln w="12700" cap="flat">
              <a:solidFill>
                <a:schemeClr val="accent5"/>
              </a:solidFill>
              <a:prstDash val="solid"/>
              <a:round/>
            </a:ln>
          </a:top>
          <a:bottom>
            <a:ln w="25400" cap="flat">
              <a:solidFill>
                <a:schemeClr val="accent5"/>
              </a:solidFill>
              <a:prstDash val="solid"/>
              <a:round/>
            </a:ln>
          </a:bottom>
          <a:insideH>
            <a:ln w="12700" cap="flat">
              <a:solidFill>
                <a:schemeClr val="accent5"/>
              </a:solidFill>
              <a:prstDash val="solid"/>
              <a:round/>
            </a:ln>
          </a:insideH>
          <a:insideV>
            <a:ln w="12700" cap="flat">
              <a:solidFill>
                <a:schemeClr val="accent5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4">
                  <a:lumOff val="-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lumOff val="-44000"/>
                </a:schemeClr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4">
                  <a:lumOff val="-44000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4">
                  <a:lumOff val="-44000"/>
                </a:schemeClr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4">
            <a:lumOff val="-44000"/>
          </a:schemeClr>
        </a:fontRef>
        <a:schemeClr val="accent4">
          <a:lumOff val="-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-44000"/>
            </a:schemeClr>
          </a:solidFill>
        </a:fill>
      </a:tcStyle>
    </a:firstCol>
    <a:la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-44000"/>
            </a:schemeClr>
          </a:solidFill>
        </a:fill>
      </a:tcStyle>
    </a:lastRow>
    <a:firstRow>
      <a:tcTxStyle b="on" i="off">
        <a:fontRef idx="major">
          <a:schemeClr val="accent3">
            <a:lumOff val="44000"/>
          </a:schemeClr>
        </a:fontRef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4">
              <a:lumOff val="-44000"/>
            </a:schemeClr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29" autoAdjust="0"/>
    <p:restoredTop sz="94674"/>
  </p:normalViewPr>
  <p:slideViewPr>
    <p:cSldViewPr snapToGrid="0" snapToObjects="1">
      <p:cViewPr varScale="1">
        <p:scale>
          <a:sx n="119" d="100"/>
          <a:sy n="119" d="100"/>
        </p:scale>
        <p:origin x="15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data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rgbClr val="2875DD"/>
              </a:solidFill>
            </a:ln>
          </c:spPr>
          <c:invertIfNegative val="0"/>
          <c:dLbls>
            <c:dLbl>
              <c:idx val="0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0-A49B-3C40-976C-D5E5B040865E}"/>
                </c:ext>
              </c:extLst>
            </c:dLbl>
            <c:dLbl>
              <c:idx val="1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1-A49B-3C40-976C-D5E5B040865E}"/>
                </c:ext>
              </c:extLst>
            </c:dLbl>
            <c:dLbl>
              <c:idx val="2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2-A49B-3C40-976C-D5E5B040865E}"/>
                </c:ext>
              </c:extLst>
            </c:dLbl>
            <c:dLbl>
              <c:idx val="3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3-A49B-3C40-976C-D5E5B040865E}"/>
                </c:ext>
              </c:extLst>
            </c:dLbl>
            <c:dLbl>
              <c:idx val="4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4-A49B-3C40-976C-D5E5B040865E}"/>
                </c:ext>
              </c:extLst>
            </c:dLbl>
            <c:dLbl>
              <c:idx val="5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5-A49B-3C40-976C-D5E5B040865E}"/>
                </c:ext>
              </c:extLst>
            </c:dLbl>
            <c:dLbl>
              <c:idx val="6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6-A49B-3C40-976C-D5E5B040865E}"/>
                </c:ext>
              </c:extLst>
            </c:dLbl>
            <c:dLbl>
              <c:idx val="7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7-A49B-3C40-976C-D5E5B040865E}"/>
                </c:ext>
              </c:extLst>
            </c:dLbl>
            <c:dLbl>
              <c:idx val="8"/>
              <c:numFmt formatCode="#,##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8-A49B-3C40-976C-D5E5B040865E}"/>
                </c:ext>
              </c:extLst>
            </c:dLbl>
            <c:dLbl>
              <c:idx val="9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9-A49B-3C40-976C-D5E5B040865E}"/>
                </c:ext>
              </c:extLst>
            </c:dLbl>
            <c:dLbl>
              <c:idx val="10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A-A49B-3C40-976C-D5E5B040865E}"/>
                </c:ext>
              </c:extLst>
            </c:dLbl>
            <c:dLbl>
              <c:idx val="11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B-A49B-3C40-976C-D5E5B040865E}"/>
                </c:ext>
              </c:extLst>
            </c:dLbl>
            <c:dLbl>
              <c:idx val="12"/>
              <c:numFmt formatCode="#,##0.0%" sourceLinked="0"/>
              <c:spPr/>
              <c:txPr>
                <a:bodyPr/>
                <a:lstStyle/>
                <a:p>
                  <a:pPr>
                    <a:defRPr sz="1000" b="0" smtId="4294967295">
                      <a:solidFill>
                        <a:srgbClr val="0F283E"/>
                      </a:solidFill>
                      <a:latin typeface="Open Sans Light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  <c:ext xmlns:c16="http://schemas.microsoft.com/office/drawing/2014/chart" uri="{C3380CC4-5D6E-409C-BE32-E72D297353CC}">
                  <c16:uniqueId val="{0000000C-A49B-3C40-976C-D5E5B040865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 smtId="4294967295">
                    <a:solidFill>
                      <a:srgbClr val="0F283E"/>
                    </a:solidFill>
                    <a:latin typeface="Open Sans Light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m="http://schemas.openxmlformats.org/officeDocument/2006/math" xmlns:w="http://schemas.openxmlformats.org/wordprocessingml/2006/main" xmlns:xml="http://www.w3.org/XML/1998/namespace" xmlns:wp="http://schemas.openxmlformats.org/drawingml/2006/wordprocessingDrawing" xmlns:a14="http://schemas.microsoft.com/office/drawing/2010/main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Sheet1!$A$2:$A$14</c:f>
              <c:strCache>
                <c:ptCount val="13"/>
                <c:pt idx="0">
                  <c:v>Supermarket</c:v>
                </c:pt>
                <c:pt idx="1">
                  <c:v>Retail tech</c:v>
                </c:pt>
                <c:pt idx="2">
                  <c:v>Sports equipment</c:v>
                </c:pt>
                <c:pt idx="3">
                  <c:v>Media</c:v>
                </c:pt>
                <c:pt idx="4">
                  <c:v>Cosmetics</c:v>
                </c:pt>
                <c:pt idx="5">
                  <c:v>Bank / insurance</c:v>
                </c:pt>
                <c:pt idx="6">
                  <c:v>Home furnishings / DIY</c:v>
                </c:pt>
                <c:pt idx="7">
                  <c:v>Fashion</c:v>
                </c:pt>
                <c:pt idx="8">
                  <c:v>Telecom</c:v>
                </c:pt>
                <c:pt idx="9">
                  <c:v>Retail healthcare</c:v>
                </c:pt>
                <c:pt idx="10">
                  <c:v>Jewelry &amp; watch</c:v>
                </c:pt>
                <c:pt idx="11">
                  <c:v>Luxury</c:v>
                </c:pt>
                <c:pt idx="12">
                  <c:v>Tourism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0.60699999999999998</c:v>
                </c:pt>
                <c:pt idx="1">
                  <c:v>0.46300000000000002</c:v>
                </c:pt>
                <c:pt idx="2">
                  <c:v>0.48099999999999998</c:v>
                </c:pt>
                <c:pt idx="3">
                  <c:v>-2.1999999999999999E-2</c:v>
                </c:pt>
                <c:pt idx="4">
                  <c:v>0.186</c:v>
                </c:pt>
                <c:pt idx="5">
                  <c:v>0.24199999999999999</c:v>
                </c:pt>
                <c:pt idx="6">
                  <c:v>0.155</c:v>
                </c:pt>
                <c:pt idx="7">
                  <c:v>5.0999999999999997E-2</c:v>
                </c:pt>
                <c:pt idx="8">
                  <c:v>0.15</c:v>
                </c:pt>
                <c:pt idx="9">
                  <c:v>-0.38700000000000001</c:v>
                </c:pt>
                <c:pt idx="10">
                  <c:v>0.30499999999999999</c:v>
                </c:pt>
                <c:pt idx="11">
                  <c:v>-3.7999999999999999E-2</c:v>
                </c:pt>
                <c:pt idx="12">
                  <c:v>-0.47499999999999998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A49B-3C40-976C-D5E5B04086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3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9525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it-IT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</c:scaling>
        <c:delete val="0"/>
        <c:axPos val="t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numFmt formatCode="#,##0%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it-IT"/>
          </a:p>
        </c:txPr>
        <c:crossAx val="67451136"/>
        <c:crosses val="autoZero"/>
        <c:crossBetween val="between"/>
      </c:valAx>
    </c:plotArea>
    <c:plotVisOnly val="1"/>
    <c:dispBlanksAs val="zero"/>
    <c:showDLblsOverMax val="1"/>
  </c:chart>
  <c:txPr>
    <a:bodyPr/>
    <a:lstStyle/>
    <a:p>
      <a:pPr>
        <a:defRPr sz="1800" smtId="4294967295"/>
      </a:pPr>
      <a:endParaRPr lang="it-I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97973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1pPr>
    <a:lvl2pPr indent="2286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2pPr>
    <a:lvl3pPr indent="4572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3pPr>
    <a:lvl4pPr indent="6858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4pPr>
    <a:lvl5pPr indent="9144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5pPr>
    <a:lvl6pPr indent="11430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6pPr>
    <a:lvl7pPr indent="13716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7pPr>
    <a:lvl8pPr indent="16002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8pPr>
    <a:lvl9pPr indent="1828800" latinLnBrk="0">
      <a:spcBef>
        <a:spcPts val="400"/>
      </a:spcBef>
      <a:defRPr sz="1200">
        <a:solidFill>
          <a:schemeClr val="accent4">
            <a:lumOff val="-44000"/>
          </a:schemeClr>
        </a:solidFill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None/>
            </a:lvl1pPr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 descr="Rectangle 4"/>
          <p:cNvSpPr/>
          <p:nvPr/>
        </p:nvSpPr>
        <p:spPr>
          <a:xfrm>
            <a:off x="4761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827583" y="44622"/>
            <a:ext cx="8229601" cy="1143002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pic>
        <p:nvPicPr>
          <p:cNvPr id="112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 descr="Rectangle 4"/>
          <p:cNvSpPr/>
          <p:nvPr/>
        </p:nvSpPr>
        <p:spPr>
          <a:xfrm>
            <a:off x="-20639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21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6838"/>
            <a:ext cx="2300290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827583" y="44622"/>
            <a:ext cx="8229601" cy="1143002"/>
          </a:xfrm>
          <a:prstGeom prst="rect">
            <a:avLst/>
          </a:prstGeom>
        </p:spPr>
        <p:txBody>
          <a:bodyPr lIns="45718" tIns="45718" rIns="45718" bIns="45718"/>
          <a:lstStyle>
            <a:lvl1pPr algn="r"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718" tIns="45718" rIns="45718" bIns="45718"/>
          <a:lstStyle>
            <a:lvl2pPr marL="783771" indent="-326571"/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xfrm>
            <a:off x="8384894" y="6245225"/>
            <a:ext cx="301907" cy="288822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 descr="Rectangle 4"/>
          <p:cNvSpPr/>
          <p:nvPr/>
        </p:nvSpPr>
        <p:spPr>
          <a:xfrm>
            <a:off x="4761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827583" y="44623"/>
            <a:ext cx="8229601" cy="1143001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4" name="Shape 134" descr="Segnaposto tes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pic>
        <p:nvPicPr>
          <p:cNvPr id="135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 descr="Rectangle 4"/>
          <p:cNvSpPr/>
          <p:nvPr/>
        </p:nvSpPr>
        <p:spPr>
          <a:xfrm>
            <a:off x="-20639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44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6838"/>
            <a:ext cx="2300289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xfrm>
            <a:off x="827583" y="44623"/>
            <a:ext cx="8229601" cy="1143001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r>
              <a:t>Titolo Testo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7" name="Shape 1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/>
          </p:nvPr>
        </p:nvSpPr>
        <p:spPr/>
        <p:txBody>
          <a:bodyPr/>
          <a:lstStyle/>
          <a:p>
            <a:fld id="{2B20366A-3639-4807-BB23-024125F46A2B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346004" y="6245225"/>
            <a:ext cx="340797" cy="307777"/>
          </a:xfrm>
        </p:spPr>
        <p:txBody>
          <a:bodyPr/>
          <a:lstStyle/>
          <a:p>
            <a:fld id="{93AE1883-0942-4AA3-9DB2-9C7C3A0314B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03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None/>
              <a:defRPr sz="2000"/>
            </a:lvl1pPr>
            <a:lvl2pPr marL="0" indent="457200">
              <a:spcBef>
                <a:spcPts val="400"/>
              </a:spcBef>
              <a:buSzTx/>
              <a:buNone/>
              <a:defRPr sz="2000"/>
            </a:lvl2pPr>
            <a:lvl3pPr marL="0" indent="914400">
              <a:spcBef>
                <a:spcPts val="400"/>
              </a:spcBef>
              <a:buSzTx/>
              <a:buNone/>
              <a:defRPr sz="2000"/>
            </a:lvl3pPr>
            <a:lvl4pPr marL="0" indent="1371600">
              <a:spcBef>
                <a:spcPts val="400"/>
              </a:spcBef>
              <a:buSzTx/>
              <a:buNone/>
              <a:defRPr sz="2000"/>
            </a:lvl4pPr>
            <a:lvl5pPr marL="0" indent="1828800">
              <a:spcBef>
                <a:spcPts val="400"/>
              </a:spcBef>
              <a:buSzTx/>
              <a:buNone/>
              <a:defRPr sz="20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None/>
              <a:defRPr sz="2400" b="1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hape 49" descr="Segnaposto tes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hape 74" descr="Segnaposto tes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None/>
              <a:defRPr sz="14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Titolo Testo</a:t>
            </a:r>
          </a:p>
        </p:txBody>
      </p:sp>
      <p:sp>
        <p:nvSpPr>
          <p:cNvPr id="83" name="Shape 83" descr="Segnaposto immagine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None/>
              <a:defRPr sz="1400"/>
            </a:lvl1pPr>
            <a:lvl2pPr marL="0" indent="457200">
              <a:spcBef>
                <a:spcPts val="300"/>
              </a:spcBef>
              <a:buSzTx/>
              <a:buNone/>
              <a:defRPr sz="1400"/>
            </a:lvl2pPr>
            <a:lvl3pPr marL="0" indent="914400">
              <a:spcBef>
                <a:spcPts val="300"/>
              </a:spcBef>
              <a:buSzTx/>
              <a:buNone/>
              <a:defRPr sz="1400"/>
            </a:lvl3pPr>
            <a:lvl4pPr marL="0" indent="1371600">
              <a:spcBef>
                <a:spcPts val="300"/>
              </a:spcBef>
              <a:buSzTx/>
              <a:buNone/>
              <a:defRPr sz="1400"/>
            </a:lvl4pPr>
            <a:lvl5pPr marL="0" indent="1828800">
              <a:spcBef>
                <a:spcPts val="300"/>
              </a:spcBef>
              <a:buSzTx/>
              <a:buNone/>
              <a:defRPr sz="14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Testo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84892" y="6245225"/>
            <a:ext cx="301909" cy="28882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400" b="0"/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5" r:id="rId15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chemeClr val="accent4">
              <a:lumOff val="-44000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.png"/><Relationship Id="rId5" Type="http://schemas.openxmlformats.org/officeDocument/2006/relationships/hyperlink" Target="http://www.statista.com/statistics/1105486/coronavirus-traffic-impact-industry" TargetMode="Externa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47739895-697C-C146-BE69-48DC744C6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51"/>
            <a:ext cx="9144000" cy="6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6746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5537845" y="96327"/>
            <a:ext cx="3553215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Realtà aumentata, </a:t>
            </a:r>
          </a:p>
          <a:p>
            <a:r>
              <a:rPr lang="it-IT" dirty="0"/>
              <a:t>realtà virtuale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878DCA1-1F51-BB46-938C-8D8A3195C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88" y="1928750"/>
            <a:ext cx="6814516" cy="398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5D41FFB-1443-E048-A9AD-0BF0232F6B73}"/>
              </a:ext>
            </a:extLst>
          </p:cNvPr>
          <p:cNvSpPr/>
          <p:nvPr/>
        </p:nvSpPr>
        <p:spPr>
          <a:xfrm>
            <a:off x="1296048" y="5918081"/>
            <a:ext cx="20441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b="0" dirty="0"/>
              <a:t>Source: https://</a:t>
            </a:r>
            <a:r>
              <a:rPr lang="en-US" sz="900" b="0" dirty="0" err="1"/>
              <a:t>www.techgliding.com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16574753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0D221D54-1241-F248-8460-61FB73B94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351"/>
            <a:ext cx="9144000" cy="6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722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96838"/>
            <a:ext cx="2300289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 descr="Text Box 9"/>
          <p:cNvSpPr/>
          <p:nvPr/>
        </p:nvSpPr>
        <p:spPr>
          <a:xfrm>
            <a:off x="285720" y="1369997"/>
            <a:ext cx="8572560" cy="372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B3071B"/>
                </a:solidFill>
              </a:defRPr>
            </a:pPr>
            <a:endParaRPr dirty="0"/>
          </a:p>
          <a:p>
            <a:pPr algn="ctr">
              <a:defRPr sz="3200">
                <a:solidFill>
                  <a:srgbClr val="B3071B"/>
                </a:solidFill>
              </a:defRPr>
            </a:pPr>
            <a:endParaRPr sz="3200" dirty="0"/>
          </a:p>
          <a:p>
            <a:pPr algn="ctr">
              <a:defRPr sz="1900">
                <a:solidFill>
                  <a:srgbClr val="B3071B"/>
                </a:solidFill>
              </a:defRPr>
            </a:pPr>
            <a:endParaRPr lang="it-IT" sz="2000" dirty="0"/>
          </a:p>
          <a:p>
            <a:pPr algn="ctr">
              <a:defRPr sz="1900">
                <a:solidFill>
                  <a:srgbClr val="B3071B"/>
                </a:solidFill>
              </a:defRPr>
            </a:pPr>
            <a:r>
              <a:rPr lang="it-IT" sz="2800" dirty="0"/>
              <a:t>E-commerce, B2B e digitalizzazione di prodotto: un’introduzione</a:t>
            </a:r>
          </a:p>
          <a:p>
            <a:pPr algn="ctr">
              <a:defRPr sz="1900">
                <a:solidFill>
                  <a:srgbClr val="B3071B"/>
                </a:solidFill>
              </a:defRPr>
            </a:pPr>
            <a:endParaRPr lang="it-IT" sz="2400" dirty="0"/>
          </a:p>
          <a:p>
            <a:pPr algn="ctr">
              <a:defRPr sz="1900">
                <a:solidFill>
                  <a:srgbClr val="B3071B"/>
                </a:solidFill>
              </a:defRPr>
            </a:pPr>
            <a:r>
              <a:rPr lang="it-IT" sz="2400" dirty="0"/>
              <a:t>Prof.ssa Eleonora Di Maria</a:t>
            </a:r>
          </a:p>
          <a:p>
            <a:pPr algn="ctr">
              <a:defRPr sz="1900">
                <a:solidFill>
                  <a:srgbClr val="B3071B"/>
                </a:solidFill>
              </a:defRPr>
            </a:pPr>
            <a:endParaRPr lang="it-IT" sz="2000" dirty="0"/>
          </a:p>
          <a:p>
            <a:pPr algn="ctr">
              <a:defRPr sz="1900">
                <a:solidFill>
                  <a:srgbClr val="B3071B"/>
                </a:solidFill>
              </a:defRPr>
            </a:pPr>
            <a:endParaRPr lang="it-IT" sz="2000" dirty="0"/>
          </a:p>
          <a:p>
            <a:pPr algn="ctr">
              <a:defRPr sz="1900">
                <a:solidFill>
                  <a:srgbClr val="B3071B"/>
                </a:solidFill>
              </a:defRPr>
            </a:pPr>
            <a:endParaRPr sz="2000" dirty="0"/>
          </a:p>
        </p:txBody>
      </p:sp>
      <p:pic>
        <p:nvPicPr>
          <p:cNvPr id="158" name="image3.jpeg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639"/>
            <a:ext cx="4093343" cy="914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logo_LM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8121" y="-146805"/>
            <a:ext cx="1585289" cy="15852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ew shape"/>
          <p:cNvSpPr/>
          <p:nvPr/>
        </p:nvSpPr>
        <p:spPr>
          <a:xfrm>
            <a:off x="8151300" y="5706450"/>
            <a:ext cx="564300" cy="1161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New shape"/>
          <p:cNvSpPr/>
          <p:nvPr/>
        </p:nvSpPr>
        <p:spPr>
          <a:xfrm>
            <a:off x="572400" y="5706450"/>
            <a:ext cx="164700" cy="2997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New shape"/>
          <p:cNvSpPr/>
          <p:nvPr/>
        </p:nvSpPr>
        <p:spPr>
          <a:xfrm>
            <a:off x="6272100" y="5687550"/>
            <a:ext cx="1854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b">
            <a:normAutofit/>
          </a:bodyPr>
          <a:lstStyle/>
          <a:p>
            <a:pPr algn="r">
              <a:lnSpc>
                <a:spcPct val="100000"/>
              </a:lnSpc>
              <a:spcAft>
                <a:spcPct val="20000"/>
              </a:spcAft>
            </a:pPr>
            <a:r>
              <a:rPr sz="600">
                <a:solidFill>
                  <a:srgbClr val="555555"/>
                </a:solidFill>
                <a:latin typeface="Open Sans"/>
              </a:rPr>
              <a:t>Spotlight: impact of COVID-19</a:t>
            </a:r>
          </a:p>
        </p:txBody>
      </p:sp>
      <p:graphicFrame>
        <p:nvGraphicFramePr>
          <p:cNvPr id="3" name="ChartObject"/>
          <p:cNvGraphicFramePr/>
          <p:nvPr/>
        </p:nvGraphicFramePr>
        <p:xfrm>
          <a:off x="507600" y="2431275"/>
          <a:ext cx="8056800" cy="291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New shape"/>
          <p:cNvSpPr/>
          <p:nvPr/>
        </p:nvSpPr>
        <p:spPr>
          <a:xfrm>
            <a:off x="3912113" y="2269350"/>
            <a:ext cx="1247775" cy="16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628" tIns="35243" rIns="67628" bIns="35243" rtlCol="0" anchor="t"/>
          <a:lstStyle/>
          <a:p>
            <a:pPr algn="ctr">
              <a:spcAft>
                <a:spcPct val="20000"/>
              </a:spcAft>
            </a:pPr>
            <a:r>
              <a:rPr sz="750">
                <a:solidFill>
                  <a:srgbClr val="0F283E"/>
                </a:solidFill>
                <a:latin typeface="Open Sans Light"/>
              </a:rPr>
              <a:t>Change in traffic</a:t>
            </a:r>
          </a:p>
        </p:txBody>
      </p:sp>
      <p:sp>
        <p:nvSpPr>
          <p:cNvPr id="5" name="New shape"/>
          <p:cNvSpPr/>
          <p:nvPr/>
        </p:nvSpPr>
        <p:spPr>
          <a:xfrm>
            <a:off x="783000" y="5347350"/>
            <a:ext cx="6210000" cy="55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600">
                <a:solidFill>
                  <a:srgbClr val="555555"/>
                </a:solidFill>
                <a:latin typeface="Open Sans"/>
              </a:rPr>
              <a:t>Note: Worldwide; week ending 6/14 compared to reference (Jan 6 to Feb 16); 1,400 sites; 7 billon sessions</a:t>
            </a:r>
          </a:p>
          <a:p>
            <a:pPr algn="l"/>
            <a:r>
              <a:rPr sz="600">
                <a:solidFill>
                  <a:srgbClr val="555555"/>
                </a:solidFill>
                <a:latin typeface="Open Sans"/>
              </a:rPr>
              <a:t>Further information regarding this statistic can be found on </a:t>
            </a:r>
            <a:r>
              <a:rPr sz="600">
                <a:solidFill>
                  <a:srgbClr val="555555"/>
                </a:solidFill>
                <a:latin typeface="Open San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107</a:t>
            </a:r>
            <a:r>
              <a:rPr sz="600">
                <a:solidFill>
                  <a:srgbClr val="555555"/>
                </a:solidFill>
                <a:latin typeface="Open Sans"/>
              </a:rPr>
              <a:t>.</a:t>
            </a:r>
          </a:p>
          <a:p>
            <a:pPr algn="l"/>
            <a:r>
              <a:rPr sz="600">
                <a:solidFill>
                  <a:srgbClr val="555555"/>
                </a:solidFill>
                <a:latin typeface="Open Sans"/>
              </a:rPr>
              <a:t>Source(s): ContentSquare; </a:t>
            </a:r>
            <a:r>
              <a:rPr sz="600">
                <a:solidFill>
                  <a:srgbClr val="555555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1105486</a:t>
            </a:r>
          </a:p>
        </p:txBody>
      </p:sp>
      <p:sp>
        <p:nvSpPr>
          <p:cNvPr id="6" name="New shape"/>
          <p:cNvSpPr/>
          <p:nvPr/>
        </p:nvSpPr>
        <p:spPr>
          <a:xfrm>
            <a:off x="477900" y="5728050"/>
            <a:ext cx="342900" cy="18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t"/>
          <a:lstStyle/>
          <a:p>
            <a:pPr algn="ctr">
              <a:spcAft>
                <a:spcPct val="20000"/>
              </a:spcAft>
            </a:pPr>
            <a:r>
              <a:rPr sz="750">
                <a:solidFill>
                  <a:srgbClr val="FFFFFF"/>
                </a:solidFill>
                <a:latin typeface="Open Sans"/>
              </a:rPr>
              <a:t>52</a:t>
            </a:r>
          </a:p>
        </p:txBody>
      </p:sp>
      <p:sp>
        <p:nvSpPr>
          <p:cNvPr id="7" name="New shape"/>
          <p:cNvSpPr/>
          <p:nvPr/>
        </p:nvSpPr>
        <p:spPr>
          <a:xfrm>
            <a:off x="507600" y="1329750"/>
            <a:ext cx="8127000" cy="44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b">
            <a:normAutofit fontScale="60000" lnSpcReduction="2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2400">
                <a:solidFill>
                  <a:srgbClr val="0A85E6"/>
                </a:solidFill>
                <a:latin typeface="Open Sans Light"/>
              </a:rPr>
              <a:t>Coronavirus impact on online traffic of selected industries worldwide in week ending June 14, 2020</a:t>
            </a:r>
          </a:p>
        </p:txBody>
      </p:sp>
      <p:sp>
        <p:nvSpPr>
          <p:cNvPr id="8" name="New shape"/>
          <p:cNvSpPr/>
          <p:nvPr/>
        </p:nvSpPr>
        <p:spPr>
          <a:xfrm>
            <a:off x="507600" y="1780650"/>
            <a:ext cx="8127000" cy="245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500" tIns="35100" rIns="67500" bIns="35100" rtlCol="0" anchor="t">
            <a:normAutofit fontScale="97500" lnSpcReduction="10000"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1200">
                <a:solidFill>
                  <a:srgbClr val="919191"/>
                </a:solidFill>
                <a:latin typeface="Open Sans"/>
              </a:rPr>
              <a:t>Coronavirus global online traffic impact as of June 2020, by industry</a:t>
            </a:r>
          </a:p>
        </p:txBody>
      </p:sp>
      <p:sp>
        <p:nvSpPr>
          <p:cNvPr id="11" name="Shape 167" descr="Rectangle 4">
            <a:extLst>
              <a:ext uri="{FF2B5EF4-FFF2-40B4-BE49-F238E27FC236}">
                <a16:creationId xmlns:a16="http://schemas.microsoft.com/office/drawing/2014/main" id="{5BD8D5F1-FFE6-CF4B-AF75-FE105823D91C}"/>
              </a:ext>
            </a:extLst>
          </p:cNvPr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2" name="image2.png" descr="Picture 3">
            <a:extLst>
              <a:ext uri="{FF2B5EF4-FFF2-40B4-BE49-F238E27FC236}">
                <a16:creationId xmlns:a16="http://schemas.microsoft.com/office/drawing/2014/main" id="{DB999D67-61CA-DA4D-B458-31F131549C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168" descr="Text Box 36">
            <a:extLst>
              <a:ext uri="{FF2B5EF4-FFF2-40B4-BE49-F238E27FC236}">
                <a16:creationId xmlns:a16="http://schemas.microsoft.com/office/drawing/2014/main" id="{847819A3-9C75-8F45-A522-76E73384A4E3}"/>
              </a:ext>
            </a:extLst>
          </p:cNvPr>
          <p:cNvSpPr/>
          <p:nvPr/>
        </p:nvSpPr>
        <p:spPr>
          <a:xfrm>
            <a:off x="5171466" y="408844"/>
            <a:ext cx="394274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COVID e traffico web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216025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4294967295"/>
          </p:nvPr>
        </p:nvSpPr>
        <p:spPr>
          <a:xfrm>
            <a:off x="8718961" y="6381722"/>
            <a:ext cx="203024" cy="28882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5126582" y="408844"/>
            <a:ext cx="398762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COVID e </a:t>
            </a:r>
            <a:r>
              <a:rPr lang="it-IT" dirty="0" err="1"/>
              <a:t>ecommerce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354858B-53A5-6F43-9F4A-04BEF7953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" y="143034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319281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4294967295"/>
          </p:nvPr>
        </p:nvSpPr>
        <p:spPr>
          <a:xfrm>
            <a:off x="8718961" y="6381722"/>
            <a:ext cx="203024" cy="28882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2210719" y="408844"/>
            <a:ext cx="6903491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B2B, COVID e rapporti con il mercato</a:t>
            </a:r>
            <a:endParaRPr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394DF7-2DA0-0D48-B6E8-556E90854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98" y="1402464"/>
            <a:ext cx="7535119" cy="5418411"/>
          </a:xfrm>
          <a:prstGeom prst="rect">
            <a:avLst/>
          </a:prstGeom>
        </p:spPr>
      </p:pic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46DA6D2D-75C6-5245-ADD8-8C2F09438272}"/>
              </a:ext>
            </a:extLst>
          </p:cNvPr>
          <p:cNvSpPr/>
          <p:nvPr/>
        </p:nvSpPr>
        <p:spPr>
          <a:xfrm>
            <a:off x="4143737" y="2569580"/>
            <a:ext cx="2731625" cy="1342663"/>
          </a:xfrm>
          <a:prstGeom prst="roundRect">
            <a:avLst/>
          </a:prstGeom>
          <a:noFill/>
          <a:ln w="127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spc="0" normalizeH="0" baseline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024247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4294967295"/>
          </p:nvPr>
        </p:nvSpPr>
        <p:spPr>
          <a:xfrm>
            <a:off x="8718961" y="6381722"/>
            <a:ext cx="203024" cy="28882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2255603" y="408844"/>
            <a:ext cx="685860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B2B: investire sull’interazione digitale</a:t>
            </a:r>
            <a:endParaRPr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E991696-F4A7-FF49-AD2A-5FCE98492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17" y="1458552"/>
            <a:ext cx="7627716" cy="50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1670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4294967295"/>
          </p:nvPr>
        </p:nvSpPr>
        <p:spPr>
          <a:xfrm>
            <a:off x="8718961" y="6381722"/>
            <a:ext cx="203024" cy="288824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3961198" y="131050"/>
            <a:ext cx="515301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Relazione con i clienti:</a:t>
            </a:r>
          </a:p>
          <a:p>
            <a:r>
              <a:rPr lang="it-IT" dirty="0"/>
              <a:t>Convergenza B2B &lt;–&gt; B2C</a:t>
            </a:r>
            <a:endParaRPr dirty="0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968CE42B-239A-2D44-8DEE-B2F8E1C55028}"/>
              </a:ext>
            </a:extLst>
          </p:cNvPr>
          <p:cNvCxnSpPr/>
          <p:nvPr/>
        </p:nvCxnSpPr>
        <p:spPr>
          <a:xfrm>
            <a:off x="1192193" y="3842795"/>
            <a:ext cx="6516547" cy="0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chemeClr val="accent4">
                <a:lumOff val="-44000"/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0DDD26-B77B-9D41-BE29-50218006D311}"/>
              </a:ext>
            </a:extLst>
          </p:cNvPr>
          <p:cNvSpPr txBox="1"/>
          <p:nvPr/>
        </p:nvSpPr>
        <p:spPr>
          <a:xfrm>
            <a:off x="1018572" y="4062714"/>
            <a:ext cx="1250066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err="1"/>
              <a:t>Fisico</a:t>
            </a:r>
            <a:r>
              <a:rPr lang="en-US" dirty="0"/>
              <a:t> (offline)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2D5982C-E416-1349-BB04-F78DD3B16110}"/>
              </a:ext>
            </a:extLst>
          </p:cNvPr>
          <p:cNvSpPr txBox="1"/>
          <p:nvPr/>
        </p:nvSpPr>
        <p:spPr>
          <a:xfrm>
            <a:off x="7222987" y="4062714"/>
            <a:ext cx="12500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Online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EE46C59-29F8-8047-9FBE-E609AC4DF0F9}"/>
              </a:ext>
            </a:extLst>
          </p:cNvPr>
          <p:cNvCxnSpPr>
            <a:cxnSpLocks/>
          </p:cNvCxnSpPr>
          <p:nvPr/>
        </p:nvCxnSpPr>
        <p:spPr>
          <a:xfrm flipV="1">
            <a:off x="4400309" y="1800063"/>
            <a:ext cx="0" cy="4114599"/>
          </a:xfrm>
          <a:prstGeom prst="straightConnector1">
            <a:avLst/>
          </a:prstGeom>
          <a:noFill/>
          <a:ln w="12700" cap="flat">
            <a:solidFill>
              <a:srgbClr val="C00000"/>
            </a:solidFill>
            <a:prstDash val="solid"/>
            <a:round/>
            <a:headEnd type="triangle"/>
            <a:tailEnd type="triangle"/>
          </a:ln>
          <a:effectLst>
            <a:outerShdw blurRad="38100" dist="25400" dir="5400000" rotWithShape="0">
              <a:schemeClr val="accent4">
                <a:lumOff val="-44000"/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571818A-5D95-A349-BD72-8334070F0323}"/>
              </a:ext>
            </a:extLst>
          </p:cNvPr>
          <p:cNvSpPr txBox="1"/>
          <p:nvPr/>
        </p:nvSpPr>
        <p:spPr>
          <a:xfrm>
            <a:off x="4150489" y="1430733"/>
            <a:ext cx="6886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B2C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3551B70-B4BB-E04D-BD79-FC7E8C26BC87}"/>
              </a:ext>
            </a:extLst>
          </p:cNvPr>
          <p:cNvSpPr txBox="1"/>
          <p:nvPr/>
        </p:nvSpPr>
        <p:spPr>
          <a:xfrm>
            <a:off x="4106119" y="6047849"/>
            <a:ext cx="68869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B2B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0F25AF3-8D4D-6543-96DD-1FAE42F603B7}"/>
              </a:ext>
            </a:extLst>
          </p:cNvPr>
          <p:cNvSpPr txBox="1"/>
          <p:nvPr/>
        </p:nvSpPr>
        <p:spPr>
          <a:xfrm>
            <a:off x="1929242" y="2203899"/>
            <a:ext cx="1734019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Punti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vendita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(Post </a:t>
            </a:r>
            <a:r>
              <a:rPr lang="en-US" b="0" dirty="0" err="1"/>
              <a:t>vendita</a:t>
            </a:r>
            <a:r>
              <a:rPr lang="en-US" b="0" dirty="0"/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970A3B-251B-5147-8914-87DE0C7E331C}"/>
              </a:ext>
            </a:extLst>
          </p:cNvPr>
          <p:cNvSpPr txBox="1"/>
          <p:nvPr/>
        </p:nvSpPr>
        <p:spPr>
          <a:xfrm>
            <a:off x="4650130" y="1912668"/>
            <a:ext cx="2951541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Web 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sito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/ ecommerce)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Social media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App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990BDBE-BF00-414F-8095-117AD14EA334}"/>
              </a:ext>
            </a:extLst>
          </p:cNvPr>
          <p:cNvSpPr txBox="1"/>
          <p:nvPr/>
        </p:nvSpPr>
        <p:spPr>
          <a:xfrm>
            <a:off x="4650130" y="4381949"/>
            <a:ext cx="2874155" cy="1477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Web 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sito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/ ecommerce)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Social media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0" dirty="0"/>
              <a:t>App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A50CA57-5D1F-3A40-BA0F-BBB10C186FD2}"/>
              </a:ext>
            </a:extLst>
          </p:cNvPr>
          <p:cNvSpPr txBox="1"/>
          <p:nvPr/>
        </p:nvSpPr>
        <p:spPr>
          <a:xfrm>
            <a:off x="2059563" y="4277769"/>
            <a:ext cx="1734031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Distribuzione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Logistica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Post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vendita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accent4">
                  <a:lumOff val="-44000"/>
                </a:schemeClr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b="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8F6E96-B12B-174F-A53B-60751FC75535}"/>
              </a:ext>
            </a:extLst>
          </p:cNvPr>
          <p:cNvSpPr txBox="1"/>
          <p:nvPr/>
        </p:nvSpPr>
        <p:spPr>
          <a:xfrm>
            <a:off x="3688466" y="2466666"/>
            <a:ext cx="1423686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IoT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9B45DD9-FC1B-FF42-A8BF-B5134F48B805}"/>
              </a:ext>
            </a:extLst>
          </p:cNvPr>
          <p:cNvSpPr txBox="1"/>
          <p:nvPr/>
        </p:nvSpPr>
        <p:spPr>
          <a:xfrm>
            <a:off x="3688466" y="4655337"/>
            <a:ext cx="1423686" cy="36933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chemeClr val="accent4">
                    <a:lumOff val="-44000"/>
                  </a:schemeClr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IoT</a:t>
            </a:r>
          </a:p>
        </p:txBody>
      </p:sp>
    </p:spTree>
    <p:extLst>
      <p:ext uri="{BB962C8B-B14F-4D97-AF65-F5344CB8AC3E}">
        <p14:creationId xmlns:p14="http://schemas.microsoft.com/office/powerpoint/2010/main" val="822224966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4672224" y="96327"/>
            <a:ext cx="441883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Sfide per l’e-commerce </a:t>
            </a:r>
          </a:p>
          <a:p>
            <a:r>
              <a:rPr lang="it-IT" dirty="0"/>
              <a:t>nel (post) COVID</a:t>
            </a:r>
            <a:endParaRPr dirty="0"/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CD8EFCA6-74A7-614E-B763-57620621A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5" y="1554604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dirty="0"/>
              <a:t>Sostenere la </a:t>
            </a:r>
            <a:r>
              <a:rPr lang="it-IT" b="1" dirty="0"/>
              <a:t>crescita</a:t>
            </a:r>
            <a:r>
              <a:rPr lang="it-IT" dirty="0"/>
              <a:t> (picchi di ordini) in uno scenario di rallentamento delle forniture </a:t>
            </a:r>
          </a:p>
          <a:p>
            <a:pPr>
              <a:buFont typeface="Wingdings" pitchFamily="2" charset="2"/>
              <a:buChar char="Ø"/>
            </a:pPr>
            <a:r>
              <a:rPr lang="it-IT" b="1" dirty="0"/>
              <a:t>Ottimizzazione</a:t>
            </a:r>
            <a:r>
              <a:rPr lang="it-IT" dirty="0"/>
              <a:t> dei portali (es. gestione ordini complessi) </a:t>
            </a:r>
          </a:p>
          <a:p>
            <a:pPr>
              <a:buFont typeface="Wingdings" pitchFamily="2" charset="2"/>
              <a:buChar char="Ø"/>
            </a:pPr>
            <a:r>
              <a:rPr lang="it-IT" dirty="0"/>
              <a:t>Alimentare ed arricchire </a:t>
            </a:r>
            <a:r>
              <a:rPr lang="it-IT" b="1" dirty="0"/>
              <a:t>l’interazione</a:t>
            </a:r>
            <a:r>
              <a:rPr lang="it-IT" dirty="0"/>
              <a:t> con i clienti (a distanza) (</a:t>
            </a:r>
            <a:r>
              <a:rPr lang="it-IT" b="1" dirty="0" err="1"/>
              <a:t>omnicanalità</a:t>
            </a:r>
            <a:r>
              <a:rPr lang="it-IT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32904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 descr="Rectangle 4"/>
          <p:cNvSpPr/>
          <p:nvPr/>
        </p:nvSpPr>
        <p:spPr>
          <a:xfrm>
            <a:off x="0" y="-1"/>
            <a:ext cx="9175751" cy="1268413"/>
          </a:xfrm>
          <a:prstGeom prst="rect">
            <a:avLst/>
          </a:prstGeom>
          <a:solidFill>
            <a:srgbClr val="B3071B"/>
          </a:solidFill>
          <a:ln w="12700">
            <a:miter lim="400000"/>
          </a:ln>
        </p:spPr>
        <p:txBody>
          <a:bodyPr lIns="45719" rIns="45719" anchor="ctr"/>
          <a:lstStyle/>
          <a:p>
            <a:pPr algn="r">
              <a:defRPr sz="2400">
                <a:solidFill>
                  <a:schemeClr val="accent3">
                    <a:lumOff val="44000"/>
                  </a:schemeClr>
                </a:solidFill>
              </a:defRPr>
            </a:pPr>
            <a:endParaRPr/>
          </a:p>
        </p:txBody>
      </p:sp>
      <p:pic>
        <p:nvPicPr>
          <p:cNvPr id="170" name="image2.png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190139"/>
            <a:ext cx="1859017" cy="831362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8" name="Shape 168" descr="Text Box 36">
            <a:extLst>
              <a:ext uri="{FF2B5EF4-FFF2-40B4-BE49-F238E27FC236}">
                <a16:creationId xmlns:a16="http://schemas.microsoft.com/office/drawing/2014/main" id="{6489B383-83B2-FA44-84BD-DB726C8BD351}"/>
              </a:ext>
            </a:extLst>
          </p:cNvPr>
          <p:cNvSpPr/>
          <p:nvPr/>
        </p:nvSpPr>
        <p:spPr>
          <a:xfrm>
            <a:off x="3646302" y="350969"/>
            <a:ext cx="544475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3200" b="0">
                <a:solidFill>
                  <a:schemeClr val="accent3">
                    <a:lumOff val="44000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it-IT" dirty="0"/>
              <a:t>Investire sui contenuti digitali</a:t>
            </a:r>
            <a:endParaRPr dirty="0"/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B8264C20-C9F8-8A4A-804F-8749014D2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074" y="1554604"/>
            <a:ext cx="8520455" cy="4525963"/>
          </a:xfrm>
        </p:spPr>
        <p:txBody>
          <a:bodyPr>
            <a:normAutofit/>
          </a:bodyPr>
          <a:lstStyle/>
          <a:p>
            <a:endParaRPr lang="it-IT" dirty="0"/>
          </a:p>
          <a:p>
            <a:pPr marL="0" indent="0">
              <a:buNone/>
            </a:pPr>
            <a:r>
              <a:rPr lang="it-IT" b="1" dirty="0"/>
              <a:t>Aumentare l’esperienza nell’accesso </a:t>
            </a:r>
            <a:r>
              <a:rPr lang="it-IT" dirty="0"/>
              <a:t>ai prodotti a distanza (online – in </a:t>
            </a:r>
            <a:r>
              <a:rPr lang="it-IT" dirty="0" err="1"/>
              <a:t>store</a:t>
            </a:r>
            <a:r>
              <a:rPr lang="it-IT" dirty="0"/>
              <a:t>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Costruzione di </a:t>
            </a:r>
            <a:r>
              <a:rPr lang="it-IT" b="1" dirty="0"/>
              <a:t>servizi personalizzati (su misura)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Catalogo prodotti </a:t>
            </a:r>
            <a:r>
              <a:rPr lang="it-IT" b="1" dirty="0"/>
              <a:t>interattivo</a:t>
            </a:r>
            <a:r>
              <a:rPr lang="it-IT" dirty="0"/>
              <a:t> e </a:t>
            </a:r>
            <a:r>
              <a:rPr lang="it-IT" b="1" dirty="0" err="1"/>
              <a:t>immersivo</a:t>
            </a:r>
            <a:endParaRPr lang="it-IT" b="1" dirty="0"/>
          </a:p>
          <a:p>
            <a:endParaRPr lang="it-IT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02477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chemeClr val="accent4">
                <a:lumOff val="-44000"/>
                <a:alpha val="5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4">
                <a:lumOff val="-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chemeClr val="accent4">
              <a:lumOff val="-44000"/>
              <a:alpha val="50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4">
                <a:lumOff val="-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truttura predefini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chemeClr val="accent4">
                <a:lumOff val="-44000"/>
                <a:alpha val="50000"/>
              </a:scheme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4">
                <a:lumOff val="-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>
          <a:outerShdw blurRad="38100" dist="25400" dir="5400000" rotWithShape="0">
            <a:schemeClr val="accent4">
              <a:lumOff val="-44000"/>
              <a:alpha val="50000"/>
            </a:scheme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4">
                <a:lumOff val="-44000"/>
              </a:schemeClr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272</Words>
  <Application>Microsoft Macintosh PowerPoint</Application>
  <PresentationFormat>Presentazione su schermo (4:3)</PresentationFormat>
  <Paragraphs>80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7" baseType="lpstr">
      <vt:lpstr>Arial</vt:lpstr>
      <vt:lpstr>Helvetica</vt:lpstr>
      <vt:lpstr>Open Sans</vt:lpstr>
      <vt:lpstr>Open Sans Light</vt:lpstr>
      <vt:lpstr>Wingdings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Mauro Capestro</dc:creator>
  <cp:lastModifiedBy>Eleonora Di Maria</cp:lastModifiedBy>
  <cp:revision>175</cp:revision>
  <dcterms:modified xsi:type="dcterms:W3CDTF">2020-09-23T13:40:26Z</dcterms:modified>
</cp:coreProperties>
</file>