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47" r:id="rId1"/>
    <p:sldMasterId id="2147484959" r:id="rId2"/>
  </p:sldMasterIdLst>
  <p:notesMasterIdLst>
    <p:notesMasterId r:id="rId12"/>
  </p:notesMasterIdLst>
  <p:handoutMasterIdLst>
    <p:handoutMasterId r:id="rId13"/>
  </p:handoutMasterIdLst>
  <p:sldIdLst>
    <p:sldId id="3061" r:id="rId3"/>
    <p:sldId id="3062" r:id="rId4"/>
    <p:sldId id="3072" r:id="rId5"/>
    <p:sldId id="3073" r:id="rId6"/>
    <p:sldId id="3077" r:id="rId7"/>
    <p:sldId id="3082" r:id="rId8"/>
    <p:sldId id="3080" r:id="rId9"/>
    <p:sldId id="3081" r:id="rId10"/>
    <p:sldId id="346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sce Greta" initials="PG" lastIdx="0" clrIdx="0">
    <p:extLst>
      <p:ext uri="{19B8F6BF-5375-455C-9EA6-DF929625EA0E}">
        <p15:presenceInfo xmlns:p15="http://schemas.microsoft.com/office/powerpoint/2012/main" userId="S-1-5-21-2748027897-2921741196-288931615-1284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7714" autoAdjust="0"/>
  </p:normalViewPr>
  <p:slideViewPr>
    <p:cSldViewPr>
      <p:cViewPr varScale="1">
        <p:scale>
          <a:sx n="110" d="100"/>
          <a:sy n="110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9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9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3D5852AF-E3F6-4847-8F11-01E3CAAC303B}" type="datetimeFigureOut">
              <a:rPr lang="it-IT"/>
              <a:pPr>
                <a:defRPr/>
              </a:pPr>
              <a:t>05/12/2023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72"/>
            <a:ext cx="2946400" cy="49689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72"/>
            <a:ext cx="2946400" cy="49689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149FD9FC-36EF-43E9-B32B-2F61F439EE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26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9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9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D2DF6E-8214-4C50-9A4A-5975D2544585}" type="datetimeFigureOut">
              <a:rPr lang="it-IT"/>
              <a:pPr>
                <a:defRPr/>
              </a:pPr>
              <a:t>05/12/2023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0888"/>
            <a:ext cx="4956175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9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72"/>
            <a:ext cx="2946400" cy="49689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72"/>
            <a:ext cx="2946400" cy="49689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471399-A2B7-4AF5-8436-7EBB1F2360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965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07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410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3997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1612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6481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1845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289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90EA-0DF4-4A51-AA1A-055A7E1B8CCA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338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A844E-4B5F-4726-BA73-2B7705CAD1F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5AEF-F971-4842-AF1A-52BDF8A3AF79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5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3236-CDBC-473D-96AF-3ED57787AC7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2228-781D-40E6-940F-8D04466601C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1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6FA35-D92C-4079-A19F-97CA6DB8BF7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A7C25-BDED-444E-AACA-80FC472D8B9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41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grpSp>
        <p:nvGrpSpPr>
          <p:cNvPr id="7" name="Gruppo 5">
            <a:extLst>
              <a:ext uri="{FF2B5EF4-FFF2-40B4-BE49-F238E27FC236}">
                <a16:creationId xmlns:a16="http://schemas.microsoft.com/office/drawing/2014/main" id="{99712B4F-1A19-954B-963F-A07055E7B78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965895" y="6338912"/>
            <a:ext cx="1178105" cy="519088"/>
            <a:chOff x="381000" y="201947"/>
            <a:chExt cx="5028127" cy="1199526"/>
          </a:xfrm>
        </p:grpSpPr>
        <p:sp>
          <p:nvSpPr>
            <p:cNvPr id="8" name="Rettangolo 6">
              <a:extLst>
                <a:ext uri="{FF2B5EF4-FFF2-40B4-BE49-F238E27FC236}">
                  <a16:creationId xmlns:a16="http://schemas.microsoft.com/office/drawing/2014/main" id="{336CEF37-356E-644F-A3BC-66FDE1C25BD1}"/>
                </a:ext>
              </a:extLst>
            </p:cNvPr>
            <p:cNvSpPr/>
            <p:nvPr/>
          </p:nvSpPr>
          <p:spPr>
            <a:xfrm>
              <a:off x="381000" y="201947"/>
              <a:ext cx="5028127" cy="11995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 b="0" dirty="0">
                <a:latin typeface="Calibri Regular" charset="0"/>
              </a:endParaRPr>
            </a:p>
          </p:txBody>
        </p:sp>
        <p:pic>
          <p:nvPicPr>
            <p:cNvPr id="9" name="Immagine 7">
              <a:extLst>
                <a:ext uri="{FF2B5EF4-FFF2-40B4-BE49-F238E27FC236}">
                  <a16:creationId xmlns:a16="http://schemas.microsoft.com/office/drawing/2014/main" id="{01F2CC98-947F-1B4F-A92C-86C93AC3E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511" y="431677"/>
              <a:ext cx="1717184" cy="74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magine 8">
              <a:extLst>
                <a:ext uri="{FF2B5EF4-FFF2-40B4-BE49-F238E27FC236}">
                  <a16:creationId xmlns:a16="http://schemas.microsoft.com/office/drawing/2014/main" id="{7601233C-9124-9743-914F-9EADC2005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7695" y="267484"/>
              <a:ext cx="2309612" cy="106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784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5">
            <a:extLst>
              <a:ext uri="{FF2B5EF4-FFF2-40B4-BE49-F238E27FC236}">
                <a16:creationId xmlns:a16="http://schemas.microsoft.com/office/drawing/2014/main" id="{725C1056-9B55-424A-9603-2401348FBFF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965895" y="6338912"/>
            <a:ext cx="1178105" cy="519088"/>
            <a:chOff x="381000" y="201947"/>
            <a:chExt cx="5028127" cy="1199526"/>
          </a:xfrm>
        </p:grpSpPr>
        <p:sp>
          <p:nvSpPr>
            <p:cNvPr id="10" name="Rettangolo 6">
              <a:extLst>
                <a:ext uri="{FF2B5EF4-FFF2-40B4-BE49-F238E27FC236}">
                  <a16:creationId xmlns:a16="http://schemas.microsoft.com/office/drawing/2014/main" id="{4DA5138F-CFA9-D24D-9359-A7E78854D416}"/>
                </a:ext>
              </a:extLst>
            </p:cNvPr>
            <p:cNvSpPr/>
            <p:nvPr/>
          </p:nvSpPr>
          <p:spPr>
            <a:xfrm>
              <a:off x="381000" y="201947"/>
              <a:ext cx="5028127" cy="11995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 b="0" dirty="0">
                <a:latin typeface="Calibri Regular" charset="0"/>
              </a:endParaRPr>
            </a:p>
          </p:txBody>
        </p:sp>
        <p:pic>
          <p:nvPicPr>
            <p:cNvPr id="11" name="Immagine 7">
              <a:extLst>
                <a:ext uri="{FF2B5EF4-FFF2-40B4-BE49-F238E27FC236}">
                  <a16:creationId xmlns:a16="http://schemas.microsoft.com/office/drawing/2014/main" id="{0C21351D-A9C0-0346-9EDC-77C660E86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511" y="431677"/>
              <a:ext cx="1717184" cy="74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magine 8">
              <a:extLst>
                <a:ext uri="{FF2B5EF4-FFF2-40B4-BE49-F238E27FC236}">
                  <a16:creationId xmlns:a16="http://schemas.microsoft.com/office/drawing/2014/main" id="{0FBD26A2-BB57-C64A-B1D1-B7617131F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7695" y="267484"/>
              <a:ext cx="2309612" cy="106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34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D668-44BF-4BFE-8CBE-B50806CFCF4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8FB86-F600-477C-B948-C9A85CDF136C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7646-8923-4017-A15E-A27D3F4C800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AE174-6BB2-4A31-8192-26AA602DD9D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8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355A-5A7D-455F-B5DF-FE42DEC53AA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69BE-B6DA-43F6-A931-7A69B62F4E29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0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41B4-9D75-4DD1-8D42-36D34BC38E4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247A-0A43-4C7A-AE8A-9B9BD2E047B1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1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703CB-9ED1-40A7-A9BB-7EC35CF1DD0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3A80-EC9D-4827-8F8C-B827E01CCC2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7A40-3C37-4ED1-A017-5911237780E3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C689-D853-4859-A8A9-E67368E4C0E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0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E6FE-CB59-41E2-AA38-6D090277DB8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CF04-A34F-4F9C-B514-33181CBF30FA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0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AC7D3-7CAB-455B-944D-85CC2E0EE05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DA8E-B750-4014-8B66-C91C4BCDF5EB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1A0598-8D34-4431-BC94-98D06AEE172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05/12/2023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35B6D-3C39-495F-AE63-4BB4D32A4176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0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8" r:id="rId1"/>
    <p:sldLayoutId id="2147484949" r:id="rId2"/>
    <p:sldLayoutId id="2147484950" r:id="rId3"/>
    <p:sldLayoutId id="2147484951" r:id="rId4"/>
    <p:sldLayoutId id="2147484952" r:id="rId5"/>
    <p:sldLayoutId id="2147484953" r:id="rId6"/>
    <p:sldLayoutId id="2147484954" r:id="rId7"/>
    <p:sldLayoutId id="2147484955" r:id="rId8"/>
    <p:sldLayoutId id="2147484956" r:id="rId9"/>
    <p:sldLayoutId id="2147484957" r:id="rId10"/>
    <p:sldLayoutId id="21474849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3F43388-BFBA-46BE-A19C-47DE5AC74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F8D847-39DE-49F4-9277-14D7022C1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5603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0" r:id="rId1"/>
    <p:sldLayoutId id="214748496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 Regular" charset="0"/>
          <a:ea typeface="Calibri Regular" charset="0"/>
          <a:cs typeface="Calibri Regula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 Regular" charset="0"/>
          <a:ea typeface="Calibri Regular" charset="0"/>
          <a:cs typeface="Calibri Regula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 Regular" charset="0"/>
          <a:ea typeface="Calibri Regular" charset="0"/>
          <a:cs typeface="Calibri Regula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 Regular" charset="0"/>
          <a:ea typeface="Calibri Regular" charset="0"/>
          <a:cs typeface="Calibri Regula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 Regular" charset="0"/>
          <a:ea typeface="Calibri Regular" charset="0"/>
          <a:cs typeface="Calibri Regular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 Regular" charset="0"/>
          <a:ea typeface="Calibri Regular" charset="0"/>
          <a:cs typeface="Calibri Regular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Calibri Regular" charset="0"/>
          <a:ea typeface="Calibri Regular" charset="0"/>
          <a:cs typeface="Calibri Regular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Calibri Regular" charset="0"/>
          <a:ea typeface="Calibri Regular" charset="0"/>
          <a:cs typeface="Calibri Regular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Calibri Regular" charset="0"/>
          <a:ea typeface="Calibri Regular" charset="0"/>
          <a:cs typeface="Calibri Regular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Calibri Regular" charset="0"/>
          <a:ea typeface="Calibri Regular" charset="0"/>
          <a:cs typeface="Calibri Regular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.me/InfoDSEAUnipd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hyperlink" Target="http://www.economia.unipd.it/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ternational.economia@unipd.it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7.jpeg"/><Relationship Id="rId4" Type="http://schemas.openxmlformats.org/officeDocument/2006/relationships/image" Target="../media/image4.png"/><Relationship Id="rId9" Type="http://schemas.openxmlformats.org/officeDocument/2006/relationships/hyperlink" Target="https://www.economia.unipd.it/node/911" TargetMode="External"/><Relationship Id="rId1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esp.elearning.unipd.it/course/view.php?id=470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hyperlink" Target="mailto:stage.economia@unipd.i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conomia.unipd.it/SERVIZI-PER-GLI-STUDENTI/home-servizi-per-gli-studenti/stage-%26-placement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esp.elearning.unipd.it/course/view.php?id=470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onomia.unipd.it/en/services/home-student-services/international-mobility-office/mobilit%C3%A0-internazionale-laurea-economi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a.unipd.it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International.economia@unipd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0552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6426" y="3071380"/>
            <a:ext cx="10368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7504" y="1029213"/>
            <a:ext cx="89274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endParaRPr lang="it-IT" sz="1600" dirty="0">
              <a:latin typeface="+mn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4894311"/>
            <a:ext cx="7920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it-IT" dirty="0">
                <a:latin typeface="+mn-lt"/>
                <a:cs typeface="Arial" panose="020B0604020202020204" pitchFamily="34" charset="0"/>
              </a:rPr>
            </a:br>
            <a:r>
              <a:rPr lang="it-IT" sz="28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Le mobilità di Doppio Titolo </a:t>
            </a:r>
            <a:r>
              <a:rPr lang="it-IT" sz="2800" b="1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dSEA</a:t>
            </a:r>
            <a:br>
              <a:rPr lang="it-IT" dirty="0">
                <a:latin typeface="+mn-lt"/>
                <a:cs typeface="Arial" panose="020B0604020202020204" pitchFamily="34" charset="0"/>
              </a:rPr>
            </a:br>
            <a:endParaRPr lang="it-IT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it-IT" sz="2000" b="1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a.a</a:t>
            </a:r>
            <a:r>
              <a:rPr lang="it-IT" sz="20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. 2024/2025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884B935-801A-49D1-AE31-BB55A14B0E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571" y="1029213"/>
            <a:ext cx="5727233" cy="377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677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5099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684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7504" y="1029213"/>
            <a:ext cx="89274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endParaRPr lang="it-IT" sz="16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436096" y="418407"/>
            <a:ext cx="3703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+mn-lt"/>
              </a:rPr>
              <a:t>dSEA International </a:t>
            </a:r>
            <a:r>
              <a:rPr lang="it-IT" sz="2000" dirty="0" err="1">
                <a:solidFill>
                  <a:schemeClr val="bg1"/>
                </a:solidFill>
                <a:latin typeface="+mn-lt"/>
              </a:rPr>
              <a:t>Mobility</a:t>
            </a:r>
            <a:r>
              <a:rPr lang="it-IT" sz="2000" dirty="0">
                <a:solidFill>
                  <a:schemeClr val="bg1"/>
                </a:solidFill>
                <a:latin typeface="+mn-lt"/>
              </a:rPr>
              <a:t> Office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29383" y="674400"/>
            <a:ext cx="825736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dirty="0">
              <a:solidFill>
                <a:srgbClr val="C00000"/>
              </a:solidFill>
              <a:latin typeface="+mn-lt"/>
            </a:endParaRPr>
          </a:p>
          <a:p>
            <a:r>
              <a:rPr lang="it-IT" sz="1600" dirty="0">
                <a:solidFill>
                  <a:srgbClr val="C00000"/>
                </a:solidFill>
                <a:latin typeface="+mn-lt"/>
              </a:rPr>
              <a:t>dSEA International </a:t>
            </a:r>
            <a:r>
              <a:rPr lang="it-IT" sz="1600" dirty="0" err="1">
                <a:solidFill>
                  <a:srgbClr val="C00000"/>
                </a:solidFill>
                <a:latin typeface="+mn-lt"/>
              </a:rPr>
              <a:t>Mobility</a:t>
            </a:r>
            <a:r>
              <a:rPr lang="it-IT" sz="1600" dirty="0">
                <a:solidFill>
                  <a:srgbClr val="C00000"/>
                </a:solidFill>
                <a:latin typeface="+mn-lt"/>
              </a:rPr>
              <a:t> Office </a:t>
            </a:r>
          </a:p>
          <a:p>
            <a:endParaRPr lang="it-IT" sz="1600" dirty="0">
              <a:latin typeface="+mn-lt"/>
            </a:endParaRPr>
          </a:p>
          <a:p>
            <a:r>
              <a:rPr lang="it-IT" sz="1600" dirty="0">
                <a:latin typeface="+mj-lt"/>
              </a:rPr>
              <a:t>Delegato per le Relazioni Internazionali </a:t>
            </a:r>
            <a:r>
              <a:rPr lang="it-IT" sz="1600" dirty="0" err="1">
                <a:latin typeface="+mj-lt"/>
              </a:rPr>
              <a:t>dSEA</a:t>
            </a:r>
            <a:r>
              <a:rPr lang="it-IT" sz="1600" dirty="0">
                <a:latin typeface="+mj-lt"/>
              </a:rPr>
              <a:t>: prof. Roberto Antonietti</a:t>
            </a:r>
            <a:endParaRPr lang="it-IT" sz="1600" dirty="0">
              <a:solidFill>
                <a:srgbClr val="C00000"/>
              </a:solidFill>
              <a:latin typeface="+mj-lt"/>
            </a:endParaRPr>
          </a:p>
          <a:p>
            <a:r>
              <a:rPr lang="it-IT" sz="1600" dirty="0">
                <a:solidFill>
                  <a:prstClr val="black"/>
                </a:solidFill>
                <a:latin typeface="Calibri"/>
              </a:rPr>
              <a:t>Coordinatrice Servizi agli Studenti – Area Didattica </a:t>
            </a:r>
            <a:r>
              <a:rPr lang="it-IT" sz="1600" dirty="0" err="1">
                <a:solidFill>
                  <a:prstClr val="black"/>
                </a:solidFill>
                <a:latin typeface="Calibri"/>
              </a:rPr>
              <a:t>dSEA</a:t>
            </a:r>
            <a:r>
              <a:rPr lang="it-IT" sz="16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it-IT" sz="1600" dirty="0">
                <a:latin typeface="+mn-lt"/>
              </a:rPr>
              <a:t>Melita Bastianello</a:t>
            </a:r>
            <a:endParaRPr lang="it-IT" sz="1600" dirty="0">
              <a:solidFill>
                <a:prstClr val="black"/>
              </a:solidFill>
              <a:latin typeface="Calibri"/>
            </a:endParaRPr>
          </a:p>
          <a:p>
            <a:endParaRPr lang="it-IT" sz="1600" dirty="0">
              <a:latin typeface="+mn-lt"/>
            </a:endParaRPr>
          </a:p>
          <a:p>
            <a:r>
              <a:rPr lang="it-IT" sz="1600" dirty="0">
                <a:latin typeface="+mn-lt"/>
              </a:rPr>
              <a:t>Greta Pesce</a:t>
            </a:r>
            <a:br>
              <a:rPr lang="it-IT" sz="1600" dirty="0">
                <a:latin typeface="+mn-lt"/>
              </a:rPr>
            </a:br>
            <a:r>
              <a:rPr lang="it-IT" sz="1600" dirty="0">
                <a:latin typeface="+mn-lt"/>
              </a:rPr>
              <a:t>Sandra Agyei Kyeremeh</a:t>
            </a:r>
          </a:p>
          <a:p>
            <a:r>
              <a:rPr lang="it-IT" sz="1600" dirty="0">
                <a:latin typeface="+mn-lt"/>
              </a:rPr>
              <a:t>Anna Gottardo (Erasmus+)</a:t>
            </a:r>
          </a:p>
          <a:p>
            <a:endParaRPr lang="it-IT" sz="1600" dirty="0">
              <a:latin typeface="+mn-lt"/>
            </a:endParaRPr>
          </a:p>
          <a:p>
            <a:r>
              <a:rPr lang="it-IT" sz="1600" dirty="0">
                <a:solidFill>
                  <a:srgbClr val="C00000"/>
                </a:solidFill>
                <a:latin typeface="+mn-lt"/>
              </a:rPr>
              <a:t>Contatti</a:t>
            </a:r>
          </a:p>
          <a:p>
            <a:r>
              <a:rPr lang="it-IT" sz="1600" dirty="0">
                <a:solidFill>
                  <a:prstClr val="black"/>
                </a:solidFill>
                <a:latin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international.economia@unipd.it</a:t>
            </a:r>
            <a:r>
              <a:rPr lang="it-IT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r>
              <a:rPr lang="it-IT" sz="1600" dirty="0">
                <a:solidFill>
                  <a:prstClr val="black"/>
                </a:solidFill>
                <a:latin typeface="Calibri"/>
              </a:rPr>
              <a:t>049 8271232 / 1428 </a:t>
            </a:r>
            <a:br>
              <a:rPr lang="it-IT" sz="1600" dirty="0">
                <a:solidFill>
                  <a:prstClr val="black"/>
                </a:solidFill>
                <a:latin typeface="Calibri"/>
              </a:rPr>
            </a:br>
            <a:endParaRPr lang="it-IT" sz="1600" dirty="0">
              <a:solidFill>
                <a:prstClr val="black"/>
              </a:solidFill>
              <a:latin typeface="Calibri"/>
            </a:endParaRPr>
          </a:p>
          <a:p>
            <a:r>
              <a:rPr lang="it-IT" sz="1600" dirty="0">
                <a:solidFill>
                  <a:prstClr val="black"/>
                </a:solidFill>
                <a:latin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www.economia.unipd.it</a:t>
            </a:r>
            <a:r>
              <a:rPr lang="it-IT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endParaRPr lang="en-US" sz="1600" dirty="0">
              <a:solidFill>
                <a:prstClr val="black"/>
              </a:solidFill>
              <a:latin typeface="Calibri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Telegram Info </a:t>
            </a:r>
            <a:r>
              <a:rPr lang="en-US" sz="1600" dirty="0" err="1">
                <a:solidFill>
                  <a:prstClr val="black"/>
                </a:solidFill>
                <a:latin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dSEA</a:t>
            </a:r>
            <a:r>
              <a:rPr lang="en-US" sz="1600" dirty="0">
                <a:solidFill>
                  <a:prstClr val="black"/>
                </a:solidFill>
                <a:latin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Unipd</a:t>
            </a:r>
            <a:endParaRPr lang="it-IT" sz="1600" dirty="0">
              <a:solidFill>
                <a:prstClr val="black"/>
              </a:solidFill>
              <a:latin typeface="Calibri"/>
            </a:endParaRPr>
          </a:p>
          <a:p>
            <a:endParaRPr lang="it-IT" sz="1600" dirty="0">
              <a:latin typeface="+mn-lt"/>
            </a:endParaRPr>
          </a:p>
          <a:p>
            <a:endParaRPr lang="it-IT" sz="1600" dirty="0">
              <a:latin typeface="+mn-lt"/>
            </a:endParaRPr>
          </a:p>
          <a:p>
            <a:r>
              <a:rPr lang="it-IT" sz="1600" dirty="0">
                <a:solidFill>
                  <a:srgbClr val="C00000"/>
                </a:solidFill>
                <a:latin typeface="+mn-lt"/>
              </a:rPr>
              <a:t>Dove siamo</a:t>
            </a:r>
          </a:p>
          <a:p>
            <a:pPr lvl="0"/>
            <a:r>
              <a:rPr lang="it-IT" sz="1600" dirty="0">
                <a:latin typeface="+mn-lt"/>
              </a:rPr>
              <a:t>Via Bassi 1, V piano</a:t>
            </a:r>
            <a:br>
              <a:rPr lang="it-IT" sz="1600" dirty="0">
                <a:latin typeface="+mn-lt"/>
              </a:rPr>
            </a:br>
            <a:r>
              <a:rPr lang="it-IT" sz="1600" dirty="0">
                <a:latin typeface="+mn-lt"/>
              </a:rPr>
              <a:t>Prenota un appuntamento in presenta o via Zoom con il nostro staff</a:t>
            </a:r>
            <a:r>
              <a:rPr lang="en-US" sz="1600" dirty="0">
                <a:latin typeface="+mn-lt"/>
              </a:rPr>
              <a:t>: </a:t>
            </a:r>
            <a:endParaRPr lang="it-IT" sz="1600" dirty="0">
              <a:latin typeface="+mn-lt"/>
            </a:endParaRPr>
          </a:p>
          <a:p>
            <a:r>
              <a:rPr lang="it-IT" sz="1600" dirty="0">
                <a:latin typeface="+mn-lt"/>
                <a:hlinkClick r:id="rId9"/>
              </a:rPr>
              <a:t>https://www.economia.unipd.it/node/911 </a:t>
            </a:r>
            <a:endParaRPr lang="it-IT" sz="1600" dirty="0">
              <a:latin typeface="+mn-lt"/>
            </a:endParaRPr>
          </a:p>
        </p:txBody>
      </p:sp>
      <p:pic>
        <p:nvPicPr>
          <p:cNvPr id="14" name="Immagine 4">
            <a:extLst>
              <a:ext uri="{FF2B5EF4-FFF2-40B4-BE49-F238E27FC236}">
                <a16:creationId xmlns:a16="http://schemas.microsoft.com/office/drawing/2014/main" id="{881437B5-4EE7-4ECB-BB5D-A6A9DE67ABA1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91" y="3149046"/>
            <a:ext cx="27146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magine 8">
            <a:extLst>
              <a:ext uri="{FF2B5EF4-FFF2-40B4-BE49-F238E27FC236}">
                <a16:creationId xmlns:a16="http://schemas.microsoft.com/office/drawing/2014/main" id="{F32C4A6C-6A82-42A4-8F65-0CB86F5C0039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46" y="4095328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magine 7">
            <a:extLst>
              <a:ext uri="{FF2B5EF4-FFF2-40B4-BE49-F238E27FC236}">
                <a16:creationId xmlns:a16="http://schemas.microsoft.com/office/drawing/2014/main" id="{F5B07093-F979-45B1-836B-5D072A4E8DE2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99" y="5350329"/>
            <a:ext cx="2794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magine 5">
            <a:extLst>
              <a:ext uri="{FF2B5EF4-FFF2-40B4-BE49-F238E27FC236}">
                <a16:creationId xmlns:a16="http://schemas.microsoft.com/office/drawing/2014/main" id="{9A28943F-3265-4C46-B30E-CB739E2A521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75" y="2742237"/>
            <a:ext cx="1525442" cy="181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576513D-443C-42B4-9860-85C26DC907F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7" y="4661175"/>
            <a:ext cx="311573" cy="31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079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5099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684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7504" y="1029213"/>
            <a:ext cx="89274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endParaRPr lang="it-IT" sz="16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72000" y="39522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+mn-lt"/>
              </a:rPr>
              <a:t>Programmi Doppio Titolo: Italia – Francia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0C0018B-F065-4A53-8D85-EFFCC82158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328" y="1528860"/>
            <a:ext cx="1591136" cy="159113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702856F-1849-4A54-997F-AFCBAC83A8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63" y="4110654"/>
            <a:ext cx="1702205" cy="176887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CAFCF70-3146-450E-884E-518B5CF62E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4088" y="3518901"/>
            <a:ext cx="1966480" cy="238122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D7B150A0-ACA0-4B8D-A12F-9A288CEE00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06" y="1702991"/>
            <a:ext cx="3873118" cy="145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454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5099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684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7504" y="1029213"/>
            <a:ext cx="89274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endParaRPr lang="it-IT" sz="16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788877" y="420838"/>
            <a:ext cx="331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bg1"/>
                </a:solidFill>
                <a:latin typeface="+mn-lt"/>
              </a:rPr>
              <a:t>Business Schools in Francia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79790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2753" y="1059242"/>
            <a:ext cx="645117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it-IT" altLang="it-IT" dirty="0">
              <a:solidFill>
                <a:srgbClr val="C00000"/>
              </a:solidFill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 </a:t>
            </a:r>
            <a:r>
              <a:rPr lang="it-IT" altLang="it-IT" b="1" dirty="0">
                <a:latin typeface="+mn-lt"/>
              </a:rPr>
              <a:t>Doppio Titolo</a:t>
            </a:r>
            <a:r>
              <a:rPr lang="it-IT" altLang="it-IT" dirty="0">
                <a:latin typeface="+mn-lt"/>
              </a:rPr>
              <a:t>: </a:t>
            </a:r>
            <a:r>
              <a:rPr lang="it-IT" altLang="it-IT" dirty="0" err="1">
                <a:latin typeface="+mn-lt"/>
              </a:rPr>
              <a:t>Bachelor’s</a:t>
            </a:r>
            <a:r>
              <a:rPr lang="it-IT" altLang="it-IT" dirty="0">
                <a:latin typeface="+mn-lt"/>
              </a:rPr>
              <a:t> Degree in «</a:t>
            </a:r>
            <a:r>
              <a:rPr lang="it-IT" altLang="it-IT" i="1" dirty="0">
                <a:latin typeface="+mn-lt"/>
              </a:rPr>
              <a:t>International Management</a:t>
            </a:r>
            <a:r>
              <a:rPr lang="it-IT" altLang="it-IT" dirty="0">
                <a:latin typeface="+mn-lt"/>
              </a:rPr>
              <a:t>» (ESC Clermont) or in «</a:t>
            </a:r>
            <a:r>
              <a:rPr lang="it-IT" altLang="it-IT" i="1" dirty="0">
                <a:latin typeface="+mn-lt"/>
              </a:rPr>
              <a:t>International Business Administration</a:t>
            </a:r>
            <a:r>
              <a:rPr lang="it-IT" altLang="it-IT" dirty="0">
                <a:latin typeface="+mn-lt"/>
              </a:rPr>
              <a:t>» (MBS Montpellier)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and</a:t>
            </a:r>
            <a:r>
              <a:rPr lang="it-IT" altLang="it-IT" dirty="0">
                <a:latin typeface="+mn-lt"/>
              </a:rPr>
              <a:t> «</a:t>
            </a:r>
            <a:r>
              <a:rPr lang="it-IT" altLang="it-IT" i="1" dirty="0">
                <a:latin typeface="+mn-lt"/>
              </a:rPr>
              <a:t>Economia</a:t>
            </a:r>
            <a:r>
              <a:rPr lang="it-IT" altLang="it-IT" dirty="0">
                <a:latin typeface="+mn-lt"/>
              </a:rPr>
              <a:t>» (dSEA UNIPD)</a:t>
            </a:r>
          </a:p>
          <a:p>
            <a:pPr lvl="1" algn="just">
              <a:defRPr/>
            </a:pPr>
            <a:endParaRPr lang="it-IT" altLang="it-IT" dirty="0"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 </a:t>
            </a:r>
            <a:r>
              <a:rPr lang="it-IT" altLang="it-IT" b="1" dirty="0">
                <a:latin typeface="+mn-lt"/>
              </a:rPr>
              <a:t>10</a:t>
            </a:r>
            <a:r>
              <a:rPr lang="it-IT" altLang="it-IT" dirty="0">
                <a:latin typeface="+mn-lt"/>
              </a:rPr>
              <a:t> posti disponibili (</a:t>
            </a:r>
            <a:r>
              <a:rPr lang="it-IT" altLang="it-IT" b="1" dirty="0">
                <a:latin typeface="+mn-lt"/>
              </a:rPr>
              <a:t>6</a:t>
            </a:r>
            <a:r>
              <a:rPr lang="it-IT" altLang="it-IT" dirty="0">
                <a:latin typeface="+mn-lt"/>
              </a:rPr>
              <a:t> Clermont and </a:t>
            </a:r>
            <a:r>
              <a:rPr lang="it-IT" altLang="it-IT" b="1" dirty="0">
                <a:latin typeface="+mn-lt"/>
              </a:rPr>
              <a:t>4</a:t>
            </a:r>
            <a:r>
              <a:rPr lang="it-IT" altLang="it-IT" dirty="0">
                <a:latin typeface="+mn-lt"/>
              </a:rPr>
              <a:t> Montpellier)</a:t>
            </a:r>
          </a:p>
          <a:p>
            <a:pPr lvl="1" algn="just">
              <a:defRPr/>
            </a:pPr>
            <a:endParaRPr lang="it-IT" altLang="it-IT" dirty="0"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 candidature via </a:t>
            </a:r>
            <a:r>
              <a:rPr lang="it-IT" altLang="it-IT" dirty="0" err="1">
                <a:latin typeface="+mn-lt"/>
                <a:hlinkClick r:id="rId6"/>
              </a:rPr>
              <a:t>Moodle</a:t>
            </a:r>
            <a:r>
              <a:rPr lang="it-IT" altLang="it-IT" dirty="0">
                <a:latin typeface="+mn-lt"/>
                <a:hlinkClick r:id="rId6"/>
              </a:rPr>
              <a:t> SESP</a:t>
            </a:r>
            <a:r>
              <a:rPr lang="it-IT" altLang="it-IT" dirty="0">
                <a:latin typeface="+mn-lt"/>
              </a:rPr>
              <a:t> per studentesse e studenti </a:t>
            </a:r>
            <a:r>
              <a:rPr lang="it-IT" altLang="it-IT" dirty="0" err="1">
                <a:latin typeface="+mn-lt"/>
              </a:rPr>
              <a:t>TrEC</a:t>
            </a:r>
            <a:r>
              <a:rPr lang="it-IT" altLang="it-IT" dirty="0">
                <a:latin typeface="+mn-lt"/>
              </a:rPr>
              <a:t> </a:t>
            </a:r>
            <a:r>
              <a:rPr lang="it-IT" altLang="it-IT" dirty="0">
                <a:solidFill>
                  <a:srgbClr val="C00000"/>
                </a:solidFill>
                <a:latin typeface="+mn-lt"/>
              </a:rPr>
              <a:t>(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iscritti al 2° anno</a:t>
            </a:r>
            <a:r>
              <a:rPr lang="it-IT" altLang="it-IT" dirty="0">
                <a:solidFill>
                  <a:srgbClr val="C00000"/>
                </a:solidFill>
                <a:latin typeface="+mn-lt"/>
              </a:rPr>
              <a:t>).</a:t>
            </a:r>
          </a:p>
          <a:p>
            <a:pPr lvl="1" algn="just">
              <a:defRPr/>
            </a:pPr>
            <a:r>
              <a:rPr lang="it-IT" altLang="it-IT" dirty="0">
                <a:latin typeface="+mn-lt"/>
              </a:rPr>
              <a:t>Deadline per la candidatura: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29 novembre 2023, ore 12</a:t>
            </a:r>
          </a:p>
          <a:p>
            <a:pPr lvl="1" algn="just">
              <a:defRPr/>
            </a:pPr>
            <a:endParaRPr lang="it-IT" altLang="it-IT" dirty="0"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periodo di mobilità durante il 3° anno</a:t>
            </a:r>
            <a:r>
              <a:rPr lang="it-IT" altLang="it-IT" dirty="0">
                <a:latin typeface="+mn-lt"/>
              </a:rPr>
              <a:t>, da trascorrere interamente all’estero / Piano di Studio </a:t>
            </a:r>
            <a:r>
              <a:rPr lang="it-IT" altLang="it-IT" dirty="0" err="1">
                <a:latin typeface="+mn-lt"/>
              </a:rPr>
              <a:t>TrEC</a:t>
            </a:r>
            <a:r>
              <a:rPr lang="it-IT" altLang="it-IT" dirty="0">
                <a:latin typeface="+mn-lt"/>
              </a:rPr>
              <a:t> predefinito «</a:t>
            </a:r>
            <a:r>
              <a:rPr lang="it-IT" altLang="it-IT" i="1" dirty="0">
                <a:latin typeface="+mn-lt"/>
              </a:rPr>
              <a:t>Management and Marketing</a:t>
            </a:r>
            <a:r>
              <a:rPr lang="it-IT" altLang="it-IT" dirty="0">
                <a:latin typeface="+mn-lt"/>
              </a:rPr>
              <a:t>»</a:t>
            </a:r>
          </a:p>
          <a:p>
            <a:pPr lvl="1" algn="just">
              <a:defRPr/>
            </a:pPr>
            <a:endParaRPr lang="it-IT" altLang="it-IT" dirty="0"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 prima della partenza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è necessario completare gli esami del 1° e 2° anno </a:t>
            </a:r>
            <a:r>
              <a:rPr lang="it-IT" altLang="it-IT" b="1" dirty="0" err="1">
                <a:solidFill>
                  <a:srgbClr val="C00000"/>
                </a:solidFill>
                <a:latin typeface="+mn-lt"/>
              </a:rPr>
              <a:t>TrEC</a:t>
            </a:r>
            <a:endParaRPr lang="it-IT" altLang="it-IT" b="1" dirty="0">
              <a:solidFill>
                <a:srgbClr val="C00000"/>
              </a:solidFill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it-IT" altLang="it-IT" dirty="0">
              <a:latin typeface="+mn-lt"/>
            </a:endParaRPr>
          </a:p>
          <a:p>
            <a:pPr lvl="1">
              <a:defRPr/>
            </a:pPr>
            <a:endParaRPr lang="it-IT" altLang="it-IT" sz="1600" dirty="0">
              <a:latin typeface="+mn-lt"/>
            </a:endParaRPr>
          </a:p>
          <a:p>
            <a:pPr>
              <a:defRPr/>
            </a:pPr>
            <a:endParaRPr lang="it-IT" altLang="it-IT" sz="1400" dirty="0">
              <a:latin typeface="+mn-lt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3A81AD0D-92C8-4B69-A5A8-8449D1AAB2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083100"/>
            <a:ext cx="2194160" cy="1039283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E5C7899B-F584-486E-B696-7E9C523744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30568" y="3779576"/>
            <a:ext cx="1126966" cy="136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7145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5099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684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788877" y="420838"/>
            <a:ext cx="331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bg1"/>
                </a:solidFill>
                <a:latin typeface="+mn-lt"/>
              </a:rPr>
              <a:t>Business Schools in France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79790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1741" y="1105838"/>
            <a:ext cx="711271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it-IT" altLang="it-IT" dirty="0">
              <a:solidFill>
                <a:srgbClr val="C00000"/>
              </a:solidFill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certificazioni linguistiche richieste dalle università partner: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it-IT" altLang="it-IT" b="1" dirty="0">
              <a:solidFill>
                <a:srgbClr val="C00000"/>
              </a:solidFill>
              <a:latin typeface="+mn-lt"/>
            </a:endParaRPr>
          </a:p>
          <a:p>
            <a:pPr lvl="1" algn="just">
              <a:defRPr/>
            </a:pPr>
            <a:r>
              <a:rPr lang="it-IT" altLang="it-IT" b="1" dirty="0">
                <a:latin typeface="+mn-lt"/>
              </a:rPr>
              <a:t>	- </a:t>
            </a:r>
            <a:r>
              <a:rPr lang="en-US" dirty="0">
                <a:latin typeface="Calibri Regular"/>
                <a:sym typeface="Wingdings" panose="05000000000000000000" pitchFamily="2" charset="2"/>
              </a:rPr>
              <a:t>MBS: </a:t>
            </a:r>
            <a:r>
              <a:rPr lang="en-US" dirty="0">
                <a:latin typeface="Calibri Regular"/>
              </a:rPr>
              <a:t>IELTS 6 or TOEFL IBT 80/120 or TOEIC 700 </a:t>
            </a:r>
          </a:p>
          <a:p>
            <a:pPr lvl="1" algn="just">
              <a:defRPr/>
            </a:pPr>
            <a:endParaRPr lang="en-US" dirty="0">
              <a:latin typeface="Calibri Regular"/>
            </a:endParaRPr>
          </a:p>
          <a:p>
            <a:pPr lvl="1" algn="just">
              <a:defRPr/>
            </a:pPr>
            <a:r>
              <a:rPr lang="en-US" altLang="it-IT" b="1" dirty="0">
                <a:latin typeface="Calibri Regular"/>
              </a:rPr>
              <a:t>	- </a:t>
            </a:r>
            <a:r>
              <a:rPr lang="en-US" dirty="0">
                <a:latin typeface="Calibri Regular"/>
              </a:rPr>
              <a:t>ESC-Clermont: TOEFL </a:t>
            </a:r>
            <a:r>
              <a:rPr lang="en-US" dirty="0" err="1">
                <a:latin typeface="Calibri Regular"/>
              </a:rPr>
              <a:t>iTP</a:t>
            </a:r>
            <a:r>
              <a:rPr lang="en-US" dirty="0">
                <a:latin typeface="Calibri Regular"/>
              </a:rPr>
              <a:t> 550, TOEFL </a:t>
            </a:r>
            <a:r>
              <a:rPr lang="en-US" dirty="0" err="1">
                <a:latin typeface="Calibri Regular"/>
              </a:rPr>
              <a:t>iBT</a:t>
            </a:r>
            <a:r>
              <a:rPr lang="en-US" dirty="0">
                <a:latin typeface="Calibri Regular"/>
              </a:rPr>
              <a:t> 80, IELTS 6.0, TOEIC 	790, Duolingo 115, PTE general Level 3, PTE academic 58, ITEP 	academic 3,9 o </a:t>
            </a:r>
            <a:r>
              <a:rPr lang="en-US" dirty="0" err="1">
                <a:latin typeface="Calibri Regular"/>
              </a:rPr>
              <a:t>certificati</a:t>
            </a:r>
            <a:r>
              <a:rPr lang="en-US" dirty="0">
                <a:latin typeface="Calibri Regular"/>
              </a:rPr>
              <a:t> </a:t>
            </a:r>
            <a:r>
              <a:rPr lang="en-US" dirty="0" err="1">
                <a:latin typeface="Calibri Regular"/>
              </a:rPr>
              <a:t>equivalenti</a:t>
            </a:r>
            <a:endParaRPr lang="it-IT" dirty="0">
              <a:latin typeface="Calibri Regular"/>
              <a:sym typeface="Wingdings" panose="05000000000000000000" pitchFamily="2" charset="2"/>
            </a:endParaRPr>
          </a:p>
          <a:p>
            <a:pPr lvl="1" algn="just">
              <a:defRPr/>
            </a:pPr>
            <a:endParaRPr lang="it-IT" altLang="it-IT" b="1" dirty="0">
              <a:latin typeface="+mn-lt"/>
            </a:endParaRPr>
          </a:p>
          <a:p>
            <a:pPr lvl="1" algn="just">
              <a:defRPr/>
            </a:pPr>
            <a:endParaRPr lang="it-IT" altLang="it-IT" b="1" dirty="0">
              <a:latin typeface="+mn-lt"/>
            </a:endParaRPr>
          </a:p>
          <a:p>
            <a:pPr lvl="1" algn="just">
              <a:defRPr/>
            </a:pPr>
            <a:endParaRPr lang="it-IT" altLang="it-IT" b="1" dirty="0">
              <a:latin typeface="+mn-lt"/>
            </a:endParaRPr>
          </a:p>
          <a:p>
            <a:pPr lvl="1" algn="just">
              <a:defRPr/>
            </a:pP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IMPORTANTE: puoi candidarti </a:t>
            </a:r>
            <a:r>
              <a:rPr lang="it-IT" altLang="it-IT" dirty="0">
                <a:latin typeface="+mn-lt"/>
              </a:rPr>
              <a:t>entro il 29 novembre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anche se non sei in possesso </a:t>
            </a:r>
            <a:r>
              <a:rPr lang="it-IT" altLang="it-IT" dirty="0">
                <a:latin typeface="+mn-lt"/>
              </a:rPr>
              <a:t>della certificazione linguistica). Una volta selezionata/o ti verrà richiesto di ottenere la certificazione linguistica il prima possibile, in modo da rispettare il termine stabilito dall’università partner.</a:t>
            </a:r>
            <a:endParaRPr lang="en-US" sz="2000" dirty="0">
              <a:latin typeface="Calibri Regular"/>
            </a:endParaRPr>
          </a:p>
          <a:p>
            <a:r>
              <a:rPr lang="en-US" sz="2000" dirty="0">
                <a:latin typeface="Calibri Regular"/>
              </a:rPr>
              <a:t> </a:t>
            </a:r>
            <a:endParaRPr lang="it-IT" altLang="it-IT" dirty="0">
              <a:latin typeface="+mn-lt"/>
            </a:endParaRPr>
          </a:p>
          <a:p>
            <a:pPr lvl="1" algn="just">
              <a:defRPr/>
            </a:pPr>
            <a:endParaRPr lang="it-IT" dirty="0">
              <a:latin typeface="+mn-lt"/>
            </a:endParaRPr>
          </a:p>
          <a:p>
            <a:pPr lvl="1" algn="just">
              <a:defRPr/>
            </a:pPr>
            <a:endParaRPr lang="it-IT" altLang="it-IT" sz="1600" dirty="0">
              <a:latin typeface="+mn-lt"/>
            </a:endParaRPr>
          </a:p>
          <a:p>
            <a:pPr>
              <a:defRPr/>
            </a:pPr>
            <a:endParaRPr lang="it-IT" altLang="it-IT" sz="1400" dirty="0">
              <a:latin typeface="+mn-lt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3A81AD0D-92C8-4B69-A5A8-8449D1AAB2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011" y="1428574"/>
            <a:ext cx="1920761" cy="926336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E5C7899B-F584-486E-B696-7E9C523744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1300" y="3403294"/>
            <a:ext cx="1126966" cy="136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96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5099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684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788877" y="420838"/>
            <a:ext cx="331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bg1"/>
                </a:solidFill>
                <a:latin typeface="+mn-lt"/>
              </a:rPr>
              <a:t>Business Schools in France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79790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855121"/>
            <a:ext cx="7222760" cy="792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defRPr/>
            </a:pPr>
            <a:endParaRPr lang="it-IT" sz="1600" dirty="0"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sz="1600" dirty="0"/>
              <a:t> </a:t>
            </a:r>
            <a:r>
              <a:rPr lang="it-IT" sz="1600" b="1" dirty="0">
                <a:solidFill>
                  <a:srgbClr val="C00000"/>
                </a:solidFill>
                <a:latin typeface="+mn-lt"/>
              </a:rPr>
              <a:t>Contributi finanziari </a:t>
            </a:r>
            <a:r>
              <a:rPr lang="it-IT" sz="1600" dirty="0">
                <a:latin typeface="Calibri Regular"/>
              </a:rPr>
              <a:t>erogati da </a:t>
            </a:r>
            <a:r>
              <a:rPr lang="it-IT" sz="1600" dirty="0" err="1">
                <a:latin typeface="Calibri Regular"/>
              </a:rPr>
              <a:t>Unipd</a:t>
            </a:r>
            <a:r>
              <a:rPr lang="it-IT" sz="1600" dirty="0">
                <a:latin typeface="Calibri Regular"/>
              </a:rPr>
              <a:t>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it-IT" sz="1600" dirty="0"/>
          </a:p>
          <a:p>
            <a:pPr lvl="1" algn="just">
              <a:defRPr/>
            </a:pPr>
            <a:r>
              <a:rPr lang="it-IT" sz="1600" b="1" dirty="0"/>
              <a:t> </a:t>
            </a:r>
            <a:r>
              <a:rPr lang="it-IT" sz="1600" dirty="0"/>
              <a:t>- </a:t>
            </a:r>
            <a:r>
              <a:rPr lang="it-IT" sz="1600" dirty="0">
                <a:latin typeface="Calibri Regular"/>
              </a:rPr>
              <a:t>Borsa di studio europea: </a:t>
            </a:r>
            <a:r>
              <a:rPr lang="it-IT" sz="1600" dirty="0">
                <a:latin typeface="Calibri Regular"/>
                <a:sym typeface="Wingdings" panose="05000000000000000000" pitchFamily="2" charset="2"/>
              </a:rPr>
              <a:t>€ 500 al mese </a:t>
            </a:r>
            <a:r>
              <a:rPr lang="it-IT" sz="1600" dirty="0" err="1">
                <a:latin typeface="Calibri Regular"/>
                <a:sym typeface="Wingdings" panose="05000000000000000000" pitchFamily="2" charset="2"/>
              </a:rPr>
              <a:t>ca</a:t>
            </a:r>
            <a:r>
              <a:rPr lang="it-IT" sz="1600" dirty="0">
                <a:latin typeface="Calibri Regular"/>
                <a:sym typeface="Wingdings" panose="05000000000000000000" pitchFamily="2" charset="2"/>
              </a:rPr>
              <a:t>. (cifra indicativa in attesa di approvazione)</a:t>
            </a:r>
          </a:p>
          <a:p>
            <a:pPr lvl="1" algn="just">
              <a:defRPr/>
            </a:pPr>
            <a:r>
              <a:rPr lang="it-IT" sz="1600" dirty="0">
                <a:latin typeface="Calibri Regular"/>
                <a:sym typeface="Wingdings" panose="05000000000000000000" pitchFamily="2" charset="2"/>
              </a:rPr>
              <a:t>- contributo alle spese di viaggio: € 210 </a:t>
            </a:r>
            <a:r>
              <a:rPr lang="it-IT" sz="1600" dirty="0" err="1">
                <a:latin typeface="Calibri Regular"/>
                <a:sym typeface="Wingdings" panose="05000000000000000000" pitchFamily="2" charset="2"/>
              </a:rPr>
              <a:t>ca</a:t>
            </a:r>
            <a:r>
              <a:rPr lang="it-IT" sz="1600" dirty="0">
                <a:latin typeface="Calibri Regular"/>
                <a:sym typeface="Wingdings" panose="05000000000000000000" pitchFamily="2" charset="2"/>
              </a:rPr>
              <a:t>. (cifra indicativa in attesa di approvazione)</a:t>
            </a:r>
            <a:endParaRPr lang="it-IT" sz="16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it-IT" sz="1600" dirty="0">
              <a:latin typeface="Calibri Regular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Calibri Regular"/>
              </a:rPr>
              <a:t> Il regolamento </a:t>
            </a:r>
            <a:r>
              <a:rPr lang="it-IT" sz="1600" dirty="0" err="1">
                <a:latin typeface="Calibri Regular"/>
              </a:rPr>
              <a:t>TrEC</a:t>
            </a:r>
            <a:r>
              <a:rPr lang="it-IT" sz="1600" dirty="0">
                <a:latin typeface="Calibri Regular"/>
              </a:rPr>
              <a:t> prevede la possibilità di richiedere, al termine della mobilità, </a:t>
            </a:r>
            <a:r>
              <a:rPr lang="it-IT" sz="1600" b="1" dirty="0">
                <a:solidFill>
                  <a:srgbClr val="C00000"/>
                </a:solidFill>
                <a:latin typeface="Calibri Regular"/>
              </a:rPr>
              <a:t>l’esenzione dal tirocinio obbligatorio </a:t>
            </a:r>
            <a:r>
              <a:rPr lang="it-IT" sz="1600" b="1" dirty="0" err="1">
                <a:solidFill>
                  <a:srgbClr val="C00000"/>
                </a:solidFill>
                <a:latin typeface="Calibri Regular"/>
              </a:rPr>
              <a:t>TrEC</a:t>
            </a:r>
            <a:r>
              <a:rPr lang="it-IT" sz="1600" dirty="0">
                <a:latin typeface="Calibri Regular"/>
              </a:rPr>
              <a:t>.</a:t>
            </a:r>
            <a:br>
              <a:rPr lang="it-IT" sz="1600" dirty="0">
                <a:latin typeface="Calibri Regular"/>
              </a:rPr>
            </a:br>
            <a:r>
              <a:rPr lang="it-IT" sz="1600" dirty="0">
                <a:latin typeface="Calibri Regular"/>
              </a:rPr>
              <a:t>Per maggiori informazioni sul tirocinio facoltativo: </a:t>
            </a:r>
            <a:r>
              <a:rPr lang="it-IT" sz="1600" dirty="0">
                <a:latin typeface="Calibri Regular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https://economia.unipd.it/SERVIZI-PER-GLI-STUDENTI/home-servizi-per-gli-studenti/stage-%26-placement</a:t>
            </a:r>
            <a:r>
              <a:rPr lang="it-IT" sz="1600" dirty="0">
                <a:latin typeface="Calibri Regular"/>
              </a:rPr>
              <a:t> (</a:t>
            </a:r>
            <a:r>
              <a:rPr lang="it-IT" sz="1600" dirty="0">
                <a:latin typeface="Calibri Regular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stage.economia@unipd.it</a:t>
            </a:r>
            <a:r>
              <a:rPr lang="it-IT" sz="1600" dirty="0">
                <a:latin typeface="Calibri Regular"/>
              </a:rPr>
              <a:t>)</a:t>
            </a:r>
          </a:p>
          <a:p>
            <a:pPr lvl="1" algn="just">
              <a:defRPr/>
            </a:pPr>
            <a:r>
              <a:rPr lang="it-IT" sz="1600" dirty="0">
                <a:latin typeface="+mn-lt"/>
              </a:rPr>
              <a:t> </a:t>
            </a:r>
          </a:p>
          <a:p>
            <a:pPr lvl="1" algn="just">
              <a:defRPr/>
            </a:pPr>
            <a:endParaRPr lang="it-IT" sz="1600" dirty="0">
              <a:latin typeface="+mn-lt"/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+mn-lt"/>
              </a:rPr>
              <a:t> </a:t>
            </a:r>
            <a:r>
              <a:rPr lang="it-IT" sz="1600" b="1" dirty="0">
                <a:solidFill>
                  <a:srgbClr val="C00000"/>
                </a:solidFill>
                <a:latin typeface="+mn-lt"/>
              </a:rPr>
              <a:t>Prova finale e tesi</a:t>
            </a:r>
            <a:r>
              <a:rPr lang="it-IT" sz="1600" dirty="0">
                <a:latin typeface="+mn-lt"/>
              </a:rPr>
              <a:t>: stesura elaborato finale - tesi (4 CFU/ECTS) da svolgere a </a:t>
            </a:r>
            <a:r>
              <a:rPr lang="it-IT" sz="1600" dirty="0" err="1">
                <a:latin typeface="+mn-lt"/>
              </a:rPr>
              <a:t>Unipd</a:t>
            </a:r>
            <a:r>
              <a:rPr lang="it-IT" sz="1600" dirty="0">
                <a:latin typeface="+mn-lt"/>
              </a:rPr>
              <a:t> e discussione a Padova </a:t>
            </a:r>
            <a:r>
              <a:rPr lang="it-IT" sz="1600" b="1" dirty="0">
                <a:solidFill>
                  <a:srgbClr val="C00000"/>
                </a:solidFill>
                <a:latin typeface="+mn-lt"/>
              </a:rPr>
              <a:t>prevista indicativamente a partire da luglio 2024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it-IT" sz="1600" b="1" dirty="0">
              <a:solidFill>
                <a:srgbClr val="C00000"/>
              </a:solidFill>
              <a:latin typeface="+mn-lt"/>
            </a:endParaRPr>
          </a:p>
          <a:p>
            <a:pPr lvl="1" algn="just">
              <a:defRPr/>
            </a:pPr>
            <a:r>
              <a:rPr lang="it-IT" sz="1500" b="1" dirty="0">
                <a:solidFill>
                  <a:srgbClr val="C00000"/>
                </a:solidFill>
                <a:latin typeface="+mn-lt"/>
              </a:rPr>
              <a:t>NOTA BENE: </a:t>
            </a:r>
            <a:r>
              <a:rPr lang="it-IT" sz="1500" dirty="0">
                <a:latin typeface="+mn-lt"/>
              </a:rPr>
              <a:t>la laurea a luglio 2024 è subordinata alla </a:t>
            </a:r>
            <a:r>
              <a:rPr lang="it-IT" sz="1500" b="1" dirty="0">
                <a:solidFill>
                  <a:srgbClr val="C00000"/>
                </a:solidFill>
                <a:latin typeface="+mn-lt"/>
              </a:rPr>
              <a:t>ricezione, in tempi utili per le procedure amministrative </a:t>
            </a:r>
            <a:r>
              <a:rPr lang="it-IT" sz="1500" b="1" dirty="0" err="1">
                <a:solidFill>
                  <a:srgbClr val="C00000"/>
                </a:solidFill>
                <a:latin typeface="+mn-lt"/>
              </a:rPr>
              <a:t>Unipd</a:t>
            </a:r>
            <a:r>
              <a:rPr lang="it-IT" sz="1500" b="1" dirty="0">
                <a:solidFill>
                  <a:srgbClr val="C00000"/>
                </a:solidFill>
                <a:latin typeface="+mn-lt"/>
              </a:rPr>
              <a:t>,</a:t>
            </a:r>
            <a:r>
              <a:rPr lang="it-IT" sz="1500" dirty="0">
                <a:latin typeface="+mn-lt"/>
              </a:rPr>
              <a:t> </a:t>
            </a:r>
            <a:r>
              <a:rPr lang="it-IT" sz="1500" b="1" dirty="0">
                <a:solidFill>
                  <a:srgbClr val="C00000"/>
                </a:solidFill>
                <a:latin typeface="+mn-lt"/>
              </a:rPr>
              <a:t>del </a:t>
            </a:r>
            <a:r>
              <a:rPr lang="it-IT" sz="1500" b="1" dirty="0" err="1">
                <a:solidFill>
                  <a:srgbClr val="C00000"/>
                </a:solidFill>
                <a:latin typeface="+mn-lt"/>
              </a:rPr>
              <a:t>Transcript</a:t>
            </a:r>
            <a:r>
              <a:rPr lang="it-IT" sz="1500" b="1" dirty="0">
                <a:solidFill>
                  <a:srgbClr val="C00000"/>
                </a:solidFill>
                <a:latin typeface="+mn-lt"/>
              </a:rPr>
              <a:t> of </a:t>
            </a:r>
            <a:r>
              <a:rPr lang="it-IT" sz="1500" b="1" dirty="0" err="1">
                <a:solidFill>
                  <a:srgbClr val="C00000"/>
                </a:solidFill>
                <a:latin typeface="+mn-lt"/>
              </a:rPr>
              <a:t>Records</a:t>
            </a:r>
            <a:r>
              <a:rPr lang="it-IT" sz="1500" b="1" dirty="0">
                <a:solidFill>
                  <a:srgbClr val="C00000"/>
                </a:solidFill>
                <a:latin typeface="+mn-lt"/>
              </a:rPr>
              <a:t> ufficiale </a:t>
            </a:r>
            <a:r>
              <a:rPr lang="it-IT" sz="1500" dirty="0">
                <a:latin typeface="+mn-lt"/>
              </a:rPr>
              <a:t>prodotto dalle università partner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it-IT" sz="1500" dirty="0">
              <a:solidFill>
                <a:prstClr val="black"/>
              </a:solidFill>
              <a:latin typeface="Calibri"/>
            </a:endParaRPr>
          </a:p>
          <a:p>
            <a:pPr lvl="1" algn="just">
              <a:defRPr/>
            </a:pPr>
            <a:endParaRPr lang="it-IT" dirty="0">
              <a:latin typeface="+mn-lt"/>
            </a:endParaRPr>
          </a:p>
          <a:p>
            <a:pPr lvl="1" algn="just">
              <a:defRPr/>
            </a:pPr>
            <a:endParaRPr lang="it-IT" dirty="0">
              <a:latin typeface="+mn-lt"/>
            </a:endParaRPr>
          </a:p>
          <a:p>
            <a:pPr lvl="1" algn="just">
              <a:defRPr/>
            </a:pPr>
            <a:endParaRPr lang="it-IT" dirty="0">
              <a:latin typeface="+mn-lt"/>
            </a:endParaRPr>
          </a:p>
          <a:p>
            <a:r>
              <a:rPr lang="it-IT" sz="2000" dirty="0">
                <a:latin typeface="Calibri Regular"/>
                <a:sym typeface="Wingdings" panose="05000000000000000000" pitchFamily="2" charset="2"/>
              </a:rPr>
              <a:t> </a:t>
            </a:r>
          </a:p>
          <a:p>
            <a:endParaRPr lang="it-IT" sz="2000" dirty="0">
              <a:latin typeface="Calibri Regular"/>
              <a:sym typeface="Wingdings" panose="05000000000000000000" pitchFamily="2" charset="2"/>
            </a:endParaRPr>
          </a:p>
          <a:p>
            <a:endParaRPr lang="it-IT" sz="2000" dirty="0">
              <a:latin typeface="Calibri Regular"/>
              <a:sym typeface="Wingdings" panose="05000000000000000000" pitchFamily="2" charset="2"/>
            </a:endParaRPr>
          </a:p>
          <a:p>
            <a:pPr lvl="1" algn="just">
              <a:defRPr/>
            </a:pPr>
            <a:endParaRPr lang="nl-NL" dirty="0">
              <a:latin typeface="+mn-lt"/>
            </a:endParaRPr>
          </a:p>
          <a:p>
            <a:pPr lvl="1" algn="just">
              <a:defRPr/>
            </a:pPr>
            <a:endParaRPr lang="it-IT" altLang="it-IT" sz="1600" dirty="0">
              <a:latin typeface="+mn-lt"/>
            </a:endParaRPr>
          </a:p>
          <a:p>
            <a:pPr>
              <a:defRPr/>
            </a:pPr>
            <a:endParaRPr lang="it-IT" altLang="it-IT" sz="1400" dirty="0">
              <a:latin typeface="+mn-lt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3A81AD0D-92C8-4B69-A5A8-8449D1AAB2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362" y="1669848"/>
            <a:ext cx="1585905" cy="963277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E5C7899B-F584-486E-B696-7E9C523744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40352" y="4112276"/>
            <a:ext cx="1060415" cy="128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711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5099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684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7504" y="1029213"/>
            <a:ext cx="89274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endParaRPr lang="it-IT" sz="16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877819" y="404471"/>
            <a:ext cx="417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bg1"/>
                </a:solidFill>
                <a:latin typeface="+mn-lt"/>
              </a:rPr>
              <a:t>Come partecipare alla selezione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79790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-15979" y="1022894"/>
            <a:ext cx="9174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it-IT" altLang="it-IT" sz="1600" dirty="0">
              <a:solidFill>
                <a:srgbClr val="C00000"/>
              </a:solidFill>
              <a:latin typeface="+mn-lt"/>
            </a:endParaRPr>
          </a:p>
          <a:p>
            <a:pPr marL="171450" lvl="1">
              <a:defRPr/>
            </a:pPr>
            <a:endParaRPr lang="it-IT" altLang="it-IT" dirty="0">
              <a:latin typeface="+mn-lt"/>
            </a:endParaRP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Candidati</a:t>
            </a:r>
            <a:r>
              <a:rPr lang="it-IT" altLang="it-IT" dirty="0">
                <a:latin typeface="+mn-lt"/>
              </a:rPr>
              <a:t> in </a:t>
            </a:r>
            <a:r>
              <a:rPr lang="it-IT" altLang="it-IT" i="1" dirty="0" err="1">
                <a:latin typeface="+mn-lt"/>
                <a:hlinkClick r:id="rId6"/>
              </a:rPr>
              <a:t>Moodle</a:t>
            </a:r>
            <a:r>
              <a:rPr lang="it-IT" altLang="it-IT" i="1" dirty="0">
                <a:latin typeface="+mn-lt"/>
                <a:hlinkClick r:id="rId6"/>
              </a:rPr>
              <a:t> SESP &gt; DSEA &gt; Area Studenti&gt; International </a:t>
            </a:r>
            <a:r>
              <a:rPr lang="it-IT" altLang="it-IT" i="1" dirty="0" err="1">
                <a:latin typeface="+mn-lt"/>
                <a:hlinkClick r:id="rId6"/>
              </a:rPr>
              <a:t>Mobility</a:t>
            </a:r>
            <a:r>
              <a:rPr lang="it-IT" altLang="it-IT" i="1" dirty="0">
                <a:latin typeface="+mn-lt"/>
                <a:hlinkClick r:id="rId6"/>
              </a:rPr>
              <a:t> Office</a:t>
            </a:r>
            <a:r>
              <a:rPr lang="it-IT" altLang="it-IT" i="1" dirty="0">
                <a:latin typeface="+mn-lt"/>
              </a:rPr>
              <a:t>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entro il 29 novembre 2023, ore 12</a:t>
            </a:r>
          </a:p>
          <a:p>
            <a:pPr marL="171450" lvl="1">
              <a:defRPr/>
            </a:pPr>
            <a:endParaRPr lang="it-IT" altLang="it-IT" b="1" dirty="0">
              <a:latin typeface="+mn-lt"/>
            </a:endParaRPr>
          </a:p>
          <a:p>
            <a:pPr marL="171450" lvl="1">
              <a:defRPr/>
            </a:pPr>
            <a:endParaRPr lang="it-IT" altLang="it-IT" b="1" dirty="0">
              <a:latin typeface="+mn-lt"/>
            </a:endParaRP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Criteri di selezione</a:t>
            </a:r>
            <a:r>
              <a:rPr lang="it-IT" altLang="it-IT" dirty="0">
                <a:latin typeface="+mn-lt"/>
              </a:rPr>
              <a:t>: </a:t>
            </a: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endParaRPr lang="it-IT" altLang="it-IT" dirty="0">
              <a:latin typeface="+mn-lt"/>
            </a:endParaRPr>
          </a:p>
          <a:p>
            <a:pPr lvl="1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dirty="0">
                <a:latin typeface="+mn-lt"/>
              </a:rPr>
              <a:t>40/100 CFU registrati entro il 30/11/2023 (esami obbligatori per il primo anno)</a:t>
            </a:r>
          </a:p>
          <a:p>
            <a:pPr lvl="1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dirty="0">
                <a:latin typeface="+mn-lt"/>
              </a:rPr>
              <a:t>40/100 media ponderata </a:t>
            </a:r>
            <a:r>
              <a:rPr lang="it-IT" dirty="0">
                <a:latin typeface="+mn-lt"/>
              </a:rPr>
              <a:t>registrata in UNIWEB al 30/11/2023 (esami obbligatori del primo anno)</a:t>
            </a:r>
          </a:p>
          <a:p>
            <a:pPr lvl="1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dirty="0">
                <a:latin typeface="+mn-lt"/>
              </a:rPr>
              <a:t>20/100 </a:t>
            </a:r>
            <a:r>
              <a:rPr lang="it-IT" dirty="0">
                <a:latin typeface="+mn-lt"/>
              </a:rPr>
              <a:t>livello di conoscenza delle lingue straniere (inglese e francese) così distribuita: 17/20 conoscenza della lingua inglese con idoneità TREC (9/17) o certificato (B1 9/17; B2 14/17; C1 17/17); 3/20 conoscenza della lingua francese con certificato (B1 1/3; B2 2/3; C1 3/3)</a:t>
            </a:r>
          </a:p>
          <a:p>
            <a:pPr marL="171450" lvl="1">
              <a:defRPr/>
            </a:pPr>
            <a:endParaRPr lang="it-IT" altLang="it-IT" dirty="0">
              <a:latin typeface="+mn-lt"/>
            </a:endParaRPr>
          </a:p>
          <a:p>
            <a:pPr>
              <a:defRPr/>
            </a:pPr>
            <a:endParaRPr lang="it-IT" altLang="it-IT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51960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24560"/>
            <a:ext cx="9155113" cy="899142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2531" name="Picture 3" descr="SigilloLogoLAST_White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684"/>
            <a:ext cx="1656184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6493391"/>
            <a:ext cx="9155113" cy="364609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30568" y="1059242"/>
            <a:ext cx="181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7" descr="F:\RELAZIONI PUBBLICHE\ARTICOLI IL BO\dsea_def_bi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13025"/>
            <a:ext cx="672523" cy="28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80F5F8-7E1E-46ED-8A54-7D55D4344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08463"/>
            <a:ext cx="620687" cy="54953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7504" y="1029213"/>
            <a:ext cx="89274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endParaRPr lang="it-IT" sz="1600" dirty="0">
              <a:latin typeface="+mn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79790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-63648" y="1012275"/>
            <a:ext cx="917438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it-IT" altLang="it-IT" sz="1600" dirty="0">
              <a:solidFill>
                <a:srgbClr val="C00000"/>
              </a:solidFill>
              <a:latin typeface="+mn-lt"/>
            </a:endParaRPr>
          </a:p>
          <a:p>
            <a:pPr marL="171450" lvl="1">
              <a:defRPr/>
            </a:pPr>
            <a:endParaRPr lang="it-IT" altLang="it-IT" dirty="0">
              <a:latin typeface="+mn-lt"/>
            </a:endParaRPr>
          </a:p>
          <a:p>
            <a:pPr marL="171450" lvl="1">
              <a:defRPr/>
            </a:pPr>
            <a:endParaRPr lang="it-IT" altLang="it-IT" dirty="0">
              <a:latin typeface="+mn-lt"/>
            </a:endParaRP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Per maggiori informazioni </a:t>
            </a:r>
            <a:r>
              <a:rPr lang="it-IT" altLang="it-IT" dirty="0">
                <a:latin typeface="+mn-lt"/>
              </a:rPr>
              <a:t>sul programma, visita la pagina dedicata: </a:t>
            </a:r>
            <a:r>
              <a:rPr lang="it-IT" altLang="it-IT" dirty="0"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https://www.economia.unipd.it/en/services/home-student-services/international-mobility-office/mobilit%C3%A0-internazionale-laurea-economia</a:t>
            </a:r>
            <a:endParaRPr lang="it-IT" altLang="it-IT" dirty="0">
              <a:latin typeface="+mn-lt"/>
            </a:endParaRPr>
          </a:p>
          <a:p>
            <a:pPr marL="171450" lvl="1">
              <a:defRPr/>
            </a:pPr>
            <a:endParaRPr lang="it-IT" altLang="it-IT" dirty="0">
              <a:latin typeface="+mn-lt"/>
            </a:endParaRP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endParaRPr lang="it-IT" altLang="it-IT" b="1" dirty="0">
              <a:latin typeface="+mn-lt"/>
            </a:endParaRP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La graduatoria finale verrà pubblicata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prima della pausa natalizia</a:t>
            </a: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endParaRPr lang="it-IT" altLang="it-IT" b="1" dirty="0">
              <a:solidFill>
                <a:srgbClr val="C00000"/>
              </a:solidFill>
              <a:latin typeface="+mn-lt"/>
            </a:endParaRPr>
          </a:p>
          <a:p>
            <a:pPr marL="171450" lvl="1">
              <a:defRPr/>
            </a:pPr>
            <a:endParaRPr lang="it-IT" altLang="it-IT" dirty="0">
              <a:latin typeface="+mn-lt"/>
            </a:endParaRPr>
          </a:p>
          <a:p>
            <a:pPr lvl="1" indent="-285750"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+mn-lt"/>
              </a:rPr>
              <a:t>Nel caso in cui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non dovessi rientrare tra le vincitrici e i vincitori</a:t>
            </a:r>
            <a:r>
              <a:rPr lang="it-IT" altLang="it-IT" dirty="0">
                <a:latin typeface="+mn-lt"/>
              </a:rPr>
              <a:t>,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potrai sempre candidarti </a:t>
            </a:r>
            <a:r>
              <a:rPr lang="it-IT" altLang="it-IT" dirty="0">
                <a:latin typeface="+mn-lt"/>
              </a:rPr>
              <a:t>per le 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mobilità Erasmus+ </a:t>
            </a:r>
            <a:r>
              <a:rPr lang="it-IT" altLang="it-IT" dirty="0">
                <a:latin typeface="+mn-lt"/>
              </a:rPr>
              <a:t>o</a:t>
            </a:r>
            <a:r>
              <a:rPr lang="it-IT" altLang="it-IT" b="1" dirty="0">
                <a:solidFill>
                  <a:srgbClr val="C00000"/>
                </a:solidFill>
                <a:latin typeface="+mn-lt"/>
              </a:rPr>
              <a:t> Ulisse </a:t>
            </a:r>
            <a:r>
              <a:rPr lang="it-IT" altLang="it-IT" dirty="0">
                <a:latin typeface="+mn-lt"/>
              </a:rPr>
              <a:t>(</a:t>
            </a:r>
            <a:r>
              <a:rPr lang="it-IT" altLang="it-IT" u="sng" dirty="0">
                <a:latin typeface="+mn-lt"/>
              </a:rPr>
              <a:t>destinazioni di Ateneo</a:t>
            </a:r>
            <a:r>
              <a:rPr lang="it-IT" altLang="it-IT" dirty="0">
                <a:latin typeface="+mn-lt"/>
              </a:rPr>
              <a:t>) entro 16 gennaio 2024, ore 13</a:t>
            </a:r>
          </a:p>
          <a:p>
            <a:pPr>
              <a:defRPr/>
            </a:pPr>
            <a:endParaRPr lang="it-IT" altLang="it-IT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28581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07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014927A5-B6F1-4B6A-8807-864CF0B6A2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50281" y="3375422"/>
            <a:ext cx="4800600" cy="809625"/>
          </a:xfrm>
        </p:spPr>
        <p:txBody>
          <a:bodyPr/>
          <a:lstStyle/>
          <a:p>
            <a:pPr eaLnBrk="1" hangingPunct="1"/>
            <a:r>
              <a:rPr lang="it-IT" altLang="it-IT" sz="2100" dirty="0">
                <a:solidFill>
                  <a:schemeClr val="bg1"/>
                </a:solidFill>
                <a:latin typeface="Calibri Regular"/>
                <a:ea typeface="Calibri Regular"/>
                <a:cs typeface="Calibri Regular"/>
              </a:rPr>
              <a:t>Dipartimento di Scienze Economiche e Aziendali </a:t>
            </a:r>
            <a:r>
              <a:rPr lang="it-IT" altLang="en-US" sz="2100" dirty="0">
                <a:solidFill>
                  <a:schemeClr val="bg1"/>
                </a:solidFill>
                <a:latin typeface="Calibri Regular"/>
                <a:ea typeface="Calibri Regular"/>
                <a:cs typeface="Calibri Regular"/>
              </a:rPr>
              <a:t>“</a:t>
            </a:r>
            <a:r>
              <a:rPr lang="it-IT" altLang="it-IT" sz="2100" dirty="0">
                <a:solidFill>
                  <a:schemeClr val="bg1"/>
                </a:solidFill>
                <a:latin typeface="Calibri Regular"/>
                <a:ea typeface="Calibri Regular"/>
                <a:cs typeface="Calibri Regular"/>
              </a:rPr>
              <a:t>Marco Fanno</a:t>
            </a:r>
            <a:r>
              <a:rPr lang="it-IT" altLang="en-US" sz="2100" dirty="0">
                <a:solidFill>
                  <a:schemeClr val="bg1"/>
                </a:solidFill>
                <a:latin typeface="Calibri Regular"/>
                <a:ea typeface="Calibri Regular"/>
                <a:cs typeface="Calibri Regular"/>
              </a:rPr>
              <a:t>”</a:t>
            </a:r>
            <a:endParaRPr lang="it-IT" altLang="it-IT" sz="2100" dirty="0">
              <a:solidFill>
                <a:schemeClr val="bg1"/>
              </a:solidFill>
              <a:latin typeface="Calibri Regular"/>
              <a:ea typeface="Calibri Regular"/>
              <a:cs typeface="Calibri Regular"/>
            </a:endParaRPr>
          </a:p>
        </p:txBody>
      </p:sp>
      <p:pic>
        <p:nvPicPr>
          <p:cNvPr id="2052" name="Picture 4" descr="SigilloLogoLAST_WhiteOK">
            <a:extLst>
              <a:ext uri="{FF2B5EF4-FFF2-40B4-BE49-F238E27FC236}">
                <a16:creationId xmlns:a16="http://schemas.microsoft.com/office/drawing/2014/main" id="{930D97ED-D094-4C20-880D-890963837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85" y="1538289"/>
            <a:ext cx="4157663" cy="167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CasellaDiTesto 1">
            <a:extLst>
              <a:ext uri="{FF2B5EF4-FFF2-40B4-BE49-F238E27FC236}">
                <a16:creationId xmlns:a16="http://schemas.microsoft.com/office/drawing/2014/main" id="{C2548ADC-700A-4F41-8CC9-EFD1CB7F9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4346970"/>
            <a:ext cx="6858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 Regular"/>
                <a:ea typeface="Calibri Regular"/>
                <a:cs typeface="Calibri Regular"/>
              </a:defRPr>
            </a:lvl9pPr>
          </a:lstStyle>
          <a:p>
            <a:pPr algn="ctr" defTabSz="685800" eaLnBrk="0" hangingPunct="0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Contatti: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endParaRPr lang="it-IT" altLang="it-IT" sz="2800" dirty="0">
              <a:solidFill>
                <a:srgbClr val="FFFF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www.economia.unipd.it</a:t>
            </a:r>
            <a:r>
              <a:rPr lang="it-IT" altLang="it-IT" sz="2800" dirty="0">
                <a:solidFill>
                  <a:srgbClr val="FFFFFF"/>
                </a:solidFill>
              </a:rPr>
              <a:t> 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international.economia@unipd.it</a:t>
            </a:r>
            <a:r>
              <a:rPr lang="it-IT" altLang="it-IT" sz="2800" dirty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theme1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50310</TotalTime>
  <Words>743</Words>
  <Application>Microsoft Office PowerPoint</Application>
  <PresentationFormat>Presentazione su schermo (4:3)</PresentationFormat>
  <Paragraphs>113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Regular</vt:lpstr>
      <vt:lpstr>Wingdings</vt:lpstr>
      <vt:lpstr>4_Tema di Office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boscele</dc:creator>
  <cp:lastModifiedBy>Kyeremeh Sandra Agyei</cp:lastModifiedBy>
  <cp:revision>3998</cp:revision>
  <cp:lastPrinted>2019-04-11T08:50:08Z</cp:lastPrinted>
  <dcterms:created xsi:type="dcterms:W3CDTF">2012-07-02T14:22:40Z</dcterms:created>
  <dcterms:modified xsi:type="dcterms:W3CDTF">2023-12-05T11:23:14Z</dcterms:modified>
</cp:coreProperties>
</file>