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6" r:id="rId2"/>
  </p:sldMasterIdLst>
  <p:notesMasterIdLst>
    <p:notesMasterId r:id="rId37"/>
  </p:notesMasterIdLst>
  <p:sldIdLst>
    <p:sldId id="261" r:id="rId3"/>
    <p:sldId id="348" r:id="rId4"/>
    <p:sldId id="362" r:id="rId5"/>
    <p:sldId id="361" r:id="rId6"/>
    <p:sldId id="352" r:id="rId7"/>
    <p:sldId id="309" r:id="rId8"/>
    <p:sldId id="301" r:id="rId9"/>
    <p:sldId id="345" r:id="rId10"/>
    <p:sldId id="351" r:id="rId11"/>
    <p:sldId id="363" r:id="rId12"/>
    <p:sldId id="364" r:id="rId13"/>
    <p:sldId id="353" r:id="rId14"/>
    <p:sldId id="365" r:id="rId15"/>
    <p:sldId id="337" r:id="rId16"/>
    <p:sldId id="373" r:id="rId17"/>
    <p:sldId id="374" r:id="rId18"/>
    <p:sldId id="375" r:id="rId19"/>
    <p:sldId id="354" r:id="rId20"/>
    <p:sldId id="366" r:id="rId21"/>
    <p:sldId id="340" r:id="rId22"/>
    <p:sldId id="359" r:id="rId23"/>
    <p:sldId id="355" r:id="rId24"/>
    <p:sldId id="347" r:id="rId25"/>
    <p:sldId id="342" r:id="rId26"/>
    <p:sldId id="356" r:id="rId27"/>
    <p:sldId id="341" r:id="rId28"/>
    <p:sldId id="358" r:id="rId29"/>
    <p:sldId id="286" r:id="rId30"/>
    <p:sldId id="367" r:id="rId31"/>
    <p:sldId id="368" r:id="rId32"/>
    <p:sldId id="357" r:id="rId33"/>
    <p:sldId id="371" r:id="rId34"/>
    <p:sldId id="376" r:id="rId35"/>
    <p:sldId id="307"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35B"/>
    <a:srgbClr val="0E38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2" d="100"/>
          <a:sy n="122" d="100"/>
        </p:scale>
        <p:origin x="96"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9B35EF-FF6A-4EE0-AC79-60453275AF3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fr-FR"/>
        </a:p>
      </dgm:t>
    </dgm:pt>
    <dgm:pt modelId="{E3745B69-B878-4054-ABB3-CAAF8800B99C}">
      <dgm:prSet custT="1"/>
      <dgm:spPr>
        <a:xfrm>
          <a:off x="0" y="632"/>
          <a:ext cx="11546242" cy="345554"/>
        </a:xfrm>
        <a:prstGeom prst="rect">
          <a:avLst/>
        </a:prstGeom>
        <a:noFill/>
        <a:ln>
          <a:noFill/>
        </a:ln>
        <a:effectLst/>
      </dgm:spPr>
      <dgm:t>
        <a:bodyPr/>
        <a:lstStyle/>
        <a:p>
          <a:pPr rtl="0">
            <a:buNone/>
          </a:pPr>
          <a:r>
            <a:rPr lang="fr-FR" sz="1400" b="1" dirty="0">
              <a:solidFill>
                <a:sysClr val="windowText" lastClr="000000">
                  <a:hueOff val="0"/>
                  <a:satOff val="0"/>
                  <a:lumOff val="0"/>
                  <a:alphaOff val="0"/>
                </a:sysClr>
              </a:solidFill>
              <a:latin typeface="+mn-lt"/>
              <a:ea typeface="+mn-ea"/>
              <a:cs typeface="+mn-cs"/>
            </a:rPr>
            <a:t>(</a:t>
          </a:r>
          <a:r>
            <a:rPr lang="fr-FR" sz="1400" b="1" dirty="0">
              <a:solidFill>
                <a:srgbClr val="002060"/>
              </a:solidFill>
              <a:latin typeface="+mn-lt"/>
              <a:ea typeface="+mn-ea"/>
              <a:cs typeface="+mn-cs"/>
            </a:rPr>
            <a:t>e)Business </a:t>
          </a:r>
          <a:r>
            <a:rPr lang="fr-FR" sz="1400" b="1" dirty="0" err="1">
              <a:solidFill>
                <a:srgbClr val="002060"/>
              </a:solidFill>
              <a:latin typeface="+mn-lt"/>
              <a:ea typeface="+mn-ea"/>
              <a:cs typeface="+mn-cs"/>
            </a:rPr>
            <a:t>Development</a:t>
          </a:r>
          <a:r>
            <a:rPr lang="fr-FR" sz="1400" dirty="0">
              <a:solidFill>
                <a:srgbClr val="002060"/>
              </a:solidFill>
              <a:latin typeface="+mn-lt"/>
              <a:ea typeface="+mn-ea"/>
              <a:cs typeface="+mn-cs"/>
            </a:rPr>
            <a:t>				      				French		</a:t>
          </a:r>
          <a:endParaRPr lang="fr-FR" sz="1400" i="1" dirty="0">
            <a:solidFill>
              <a:srgbClr val="002060"/>
            </a:solidFill>
            <a:latin typeface="+mn-lt"/>
            <a:ea typeface="+mn-ea"/>
            <a:cs typeface="+mn-cs"/>
          </a:endParaRPr>
        </a:p>
      </dgm:t>
    </dgm:pt>
    <dgm:pt modelId="{27DC32EE-F316-4115-9222-524C243E41E2}" type="parTrans" cxnId="{D4132819-4B48-4F89-A1C4-D2D9C062BFDF}">
      <dgm:prSet/>
      <dgm:spPr/>
      <dgm:t>
        <a:bodyPr/>
        <a:lstStyle/>
        <a:p>
          <a:endParaRPr lang="fr-FR" sz="1800"/>
        </a:p>
      </dgm:t>
    </dgm:pt>
    <dgm:pt modelId="{A550FDE1-9C3C-49B9-90C0-7D440EDCD7E6}" type="sibTrans" cxnId="{D4132819-4B48-4F89-A1C4-D2D9C062BFDF}">
      <dgm:prSet/>
      <dgm:spPr/>
      <dgm:t>
        <a:bodyPr/>
        <a:lstStyle/>
        <a:p>
          <a:endParaRPr lang="fr-FR" sz="1800"/>
        </a:p>
      </dgm:t>
    </dgm:pt>
    <dgm:pt modelId="{D18A9D14-045D-4EAC-9234-FF9D6D311950}">
      <dgm:prSet custT="1"/>
      <dgm:spPr>
        <a:xfrm>
          <a:off x="0" y="1037294"/>
          <a:ext cx="11546242" cy="345554"/>
        </a:xfrm>
        <a:prstGeom prst="rect">
          <a:avLst/>
        </a:prstGeom>
        <a:noFill/>
        <a:ln>
          <a:noFill/>
        </a:ln>
        <a:effectLst/>
      </dgm:spPr>
      <dgm:t>
        <a:bodyPr/>
        <a:lstStyle/>
        <a:p>
          <a:pPr>
            <a:buNone/>
          </a:pPr>
          <a:r>
            <a:rPr lang="fr-FR" sz="1400" b="1" dirty="0">
              <a:solidFill>
                <a:srgbClr val="002060"/>
              </a:solidFill>
              <a:latin typeface="+mn-lt"/>
              <a:ea typeface="+mn-ea"/>
              <a:cs typeface="+mn-cs"/>
            </a:rPr>
            <a:t>Culture Startup et Entrepreneuriat</a:t>
          </a:r>
          <a:r>
            <a:rPr lang="fr-FR" sz="1400" dirty="0">
              <a:solidFill>
                <a:srgbClr val="002060"/>
              </a:solidFill>
              <a:latin typeface="+mn-lt"/>
              <a:ea typeface="+mn-ea"/>
              <a:cs typeface="+mn-cs"/>
            </a:rPr>
            <a:t>			      				French		</a:t>
          </a:r>
          <a:endParaRPr lang="fr-FR" sz="1400" i="1" dirty="0">
            <a:solidFill>
              <a:srgbClr val="002060"/>
            </a:solidFill>
            <a:latin typeface="+mn-lt"/>
            <a:ea typeface="+mn-ea"/>
            <a:cs typeface="+mn-cs"/>
          </a:endParaRPr>
        </a:p>
      </dgm:t>
    </dgm:pt>
    <dgm:pt modelId="{E4A5A173-7A01-4500-B22C-2C73922448C9}" type="parTrans" cxnId="{EFA3F2BD-8436-48FD-A26F-AC7E3828FD84}">
      <dgm:prSet/>
      <dgm:spPr/>
      <dgm:t>
        <a:bodyPr/>
        <a:lstStyle/>
        <a:p>
          <a:endParaRPr lang="fr-FR" sz="1800"/>
        </a:p>
      </dgm:t>
    </dgm:pt>
    <dgm:pt modelId="{5A8F13EC-1FEB-4C64-9D7C-7766BB9919A3}" type="sibTrans" cxnId="{EFA3F2BD-8436-48FD-A26F-AC7E3828FD84}">
      <dgm:prSet/>
      <dgm:spPr/>
      <dgm:t>
        <a:bodyPr/>
        <a:lstStyle/>
        <a:p>
          <a:endParaRPr lang="fr-FR" sz="1800"/>
        </a:p>
      </dgm:t>
    </dgm:pt>
    <dgm:pt modelId="{4864FCBB-642A-4551-BF01-49BE03CD90A9}">
      <dgm:prSet custT="1"/>
      <dgm:spPr>
        <a:xfrm>
          <a:off x="0" y="3801727"/>
          <a:ext cx="11546242" cy="345554"/>
        </a:xfrm>
        <a:prstGeom prst="rect">
          <a:avLst/>
        </a:prstGeom>
        <a:noFill/>
        <a:ln>
          <a:noFill/>
        </a:ln>
        <a:effectLst/>
      </dgm:spPr>
      <dgm:t>
        <a:bodyPr/>
        <a:lstStyle/>
        <a:p>
          <a:pPr>
            <a:buNone/>
          </a:pPr>
          <a:r>
            <a:rPr lang="fr-FR" sz="1400" b="1" dirty="0">
              <a:solidFill>
                <a:srgbClr val="002060"/>
              </a:solidFill>
              <a:latin typeface="+mn-lt"/>
              <a:ea typeface="+mn-ea"/>
              <a:cs typeface="+mn-cs"/>
            </a:rPr>
            <a:t>Mobility: Business </a:t>
          </a:r>
          <a:r>
            <a:rPr lang="fr-FR" sz="1400" b="1" dirty="0" err="1">
              <a:solidFill>
                <a:srgbClr val="002060"/>
              </a:solidFill>
              <a:latin typeface="+mn-lt"/>
              <a:ea typeface="+mn-ea"/>
              <a:cs typeface="+mn-cs"/>
            </a:rPr>
            <a:t>Models</a:t>
          </a:r>
          <a:r>
            <a:rPr lang="fr-FR" sz="1400" b="1" dirty="0">
              <a:solidFill>
                <a:srgbClr val="002060"/>
              </a:solidFill>
              <a:latin typeface="+mn-lt"/>
              <a:ea typeface="+mn-ea"/>
              <a:cs typeface="+mn-cs"/>
            </a:rPr>
            <a:t> and </a:t>
          </a:r>
          <a:r>
            <a:rPr lang="fr-FR" sz="1400" b="1" dirty="0" err="1">
              <a:solidFill>
                <a:srgbClr val="002060"/>
              </a:solidFill>
              <a:latin typeface="+mn-lt"/>
              <a:ea typeface="+mn-ea"/>
              <a:cs typeface="+mn-cs"/>
            </a:rPr>
            <a:t>Vehicles</a:t>
          </a:r>
          <a:r>
            <a:rPr lang="fr-FR" sz="1400" b="1" dirty="0">
              <a:solidFill>
                <a:srgbClr val="002060"/>
              </a:solidFill>
              <a:latin typeface="+mn-lt"/>
              <a:ea typeface="+mn-ea"/>
              <a:cs typeface="+mn-cs"/>
            </a:rPr>
            <a:t> for the Future</a:t>
          </a:r>
          <a:r>
            <a:rPr lang="fr-FR" sz="1400" dirty="0">
              <a:solidFill>
                <a:srgbClr val="002060"/>
              </a:solidFill>
              <a:latin typeface="+mn-lt"/>
              <a:ea typeface="+mn-ea"/>
              <a:cs typeface="+mn-cs"/>
            </a:rPr>
            <a:t>	      			English		</a:t>
          </a:r>
          <a:endParaRPr lang="fr-FR" sz="1400" i="1" dirty="0">
            <a:solidFill>
              <a:srgbClr val="002060"/>
            </a:solidFill>
            <a:latin typeface="+mn-lt"/>
            <a:ea typeface="+mn-ea"/>
            <a:cs typeface="+mn-cs"/>
          </a:endParaRPr>
        </a:p>
      </dgm:t>
    </dgm:pt>
    <dgm:pt modelId="{71C7FC41-E833-4CAE-90F8-9CC70C4BDCBC}" type="parTrans" cxnId="{F10687B5-BEA7-4ACF-99F9-9F130FA332CB}">
      <dgm:prSet/>
      <dgm:spPr/>
      <dgm:t>
        <a:bodyPr/>
        <a:lstStyle/>
        <a:p>
          <a:endParaRPr lang="fr-FR" sz="1800"/>
        </a:p>
      </dgm:t>
    </dgm:pt>
    <dgm:pt modelId="{728C7B3F-69BC-4C23-A190-FC57B75C80B1}" type="sibTrans" cxnId="{F10687B5-BEA7-4ACF-99F9-9F130FA332CB}">
      <dgm:prSet/>
      <dgm:spPr/>
      <dgm:t>
        <a:bodyPr/>
        <a:lstStyle/>
        <a:p>
          <a:endParaRPr lang="fr-FR" sz="1800"/>
        </a:p>
      </dgm:t>
    </dgm:pt>
    <dgm:pt modelId="{EDB6002B-DB32-4F10-A9FE-EA15CBF76F9C}">
      <dgm:prSet custT="1"/>
      <dgm:spPr>
        <a:xfrm>
          <a:off x="0" y="691740"/>
          <a:ext cx="11546242" cy="345554"/>
        </a:xfrm>
        <a:prstGeom prst="rect">
          <a:avLst/>
        </a:prstGeom>
        <a:noFill/>
        <a:ln>
          <a:noFill/>
        </a:ln>
        <a:effectLst/>
      </dgm:spPr>
      <dgm:t>
        <a:bodyPr/>
        <a:lstStyle/>
        <a:p>
          <a:pPr rtl="0">
            <a:buNone/>
          </a:pPr>
          <a:r>
            <a:rPr lang="fr-FR" sz="1400" b="1" dirty="0">
              <a:solidFill>
                <a:srgbClr val="002060"/>
              </a:solidFill>
              <a:latin typeface="+mn-lt"/>
              <a:ea typeface="+mn-ea"/>
              <a:cs typeface="+mn-cs"/>
            </a:rPr>
            <a:t>Contrôle de Gestion</a:t>
          </a:r>
          <a:r>
            <a:rPr lang="fr-FR" sz="1400" dirty="0">
              <a:solidFill>
                <a:srgbClr val="002060"/>
              </a:solidFill>
              <a:latin typeface="+mn-lt"/>
              <a:ea typeface="+mn-ea"/>
              <a:cs typeface="+mn-cs"/>
            </a:rPr>
            <a:t>					      				French		</a:t>
          </a:r>
          <a:endParaRPr lang="fr-FR" sz="1400" i="1" dirty="0">
            <a:solidFill>
              <a:srgbClr val="002060"/>
            </a:solidFill>
            <a:latin typeface="+mn-lt"/>
            <a:ea typeface="+mn-ea"/>
            <a:cs typeface="+mn-cs"/>
          </a:endParaRPr>
        </a:p>
      </dgm:t>
    </dgm:pt>
    <dgm:pt modelId="{40CBD361-2066-46C4-B1C9-2FF2BF2FE2B7}" type="parTrans" cxnId="{546FC618-CA6B-4D6D-82B8-8327B172B154}">
      <dgm:prSet/>
      <dgm:spPr/>
      <dgm:t>
        <a:bodyPr/>
        <a:lstStyle/>
        <a:p>
          <a:endParaRPr lang="fr-FR" sz="1800"/>
        </a:p>
      </dgm:t>
    </dgm:pt>
    <dgm:pt modelId="{CFBD45AB-6B57-4EA4-B3DB-A0B853417390}" type="sibTrans" cxnId="{546FC618-CA6B-4D6D-82B8-8327B172B154}">
      <dgm:prSet/>
      <dgm:spPr/>
      <dgm:t>
        <a:bodyPr/>
        <a:lstStyle/>
        <a:p>
          <a:endParaRPr lang="fr-FR" sz="1800"/>
        </a:p>
      </dgm:t>
    </dgm:pt>
    <dgm:pt modelId="{DD955AF3-B644-4629-BA8F-7D6BD27E9664}">
      <dgm:prSet custT="1"/>
      <dgm:spPr>
        <a:xfrm>
          <a:off x="0" y="346186"/>
          <a:ext cx="11546242" cy="345554"/>
        </a:xfrm>
        <a:prstGeom prst="rect">
          <a:avLst/>
        </a:prstGeom>
        <a:noFill/>
        <a:ln>
          <a:noFill/>
        </a:ln>
        <a:effectLst/>
      </dgm:spPr>
      <dgm:t>
        <a:bodyPr/>
        <a:lstStyle/>
        <a:p>
          <a:pPr rtl="0">
            <a:buNone/>
          </a:pPr>
          <a:r>
            <a:rPr lang="fr-FR" sz="1400" b="1" dirty="0">
              <a:solidFill>
                <a:srgbClr val="002060"/>
              </a:solidFill>
              <a:latin typeface="+mn-lt"/>
              <a:ea typeface="+mn-ea"/>
              <a:cs typeface="+mn-cs"/>
            </a:rPr>
            <a:t>Business Intelligence</a:t>
          </a:r>
          <a:r>
            <a:rPr lang="fr-FR" sz="1400" dirty="0">
              <a:solidFill>
                <a:srgbClr val="002060"/>
              </a:solidFill>
              <a:latin typeface="+mn-lt"/>
              <a:ea typeface="+mn-ea"/>
              <a:cs typeface="+mn-cs"/>
            </a:rPr>
            <a:t>					     			English		</a:t>
          </a:r>
          <a:endParaRPr lang="fr-FR" sz="1400" i="1" dirty="0">
            <a:solidFill>
              <a:srgbClr val="002060"/>
            </a:solidFill>
            <a:latin typeface="+mn-lt"/>
            <a:ea typeface="+mn-ea"/>
            <a:cs typeface="+mn-cs"/>
          </a:endParaRPr>
        </a:p>
      </dgm:t>
    </dgm:pt>
    <dgm:pt modelId="{27D0C1A6-B0DE-4C9B-BF29-27A86E40CD21}" type="parTrans" cxnId="{19A67A8C-B39A-45F2-B004-5199D7FD4C92}">
      <dgm:prSet/>
      <dgm:spPr/>
      <dgm:t>
        <a:bodyPr/>
        <a:lstStyle/>
        <a:p>
          <a:endParaRPr lang="fr-FR" sz="1800"/>
        </a:p>
      </dgm:t>
    </dgm:pt>
    <dgm:pt modelId="{80A97A8F-6F3B-4A56-A8DD-60D3B17A9288}" type="sibTrans" cxnId="{19A67A8C-B39A-45F2-B004-5199D7FD4C92}">
      <dgm:prSet/>
      <dgm:spPr/>
      <dgm:t>
        <a:bodyPr/>
        <a:lstStyle/>
        <a:p>
          <a:endParaRPr lang="fr-FR" sz="1800"/>
        </a:p>
      </dgm:t>
    </dgm:pt>
    <dgm:pt modelId="{94A5F3A1-6211-46DF-BC60-7983D1285DCC}">
      <dgm:prSet custT="1"/>
      <dgm:spPr>
        <a:xfrm>
          <a:off x="0" y="1728402"/>
          <a:ext cx="11546242" cy="345554"/>
        </a:xfrm>
        <a:prstGeom prst="rect">
          <a:avLst/>
        </a:prstGeom>
        <a:noFill/>
        <a:ln>
          <a:noFill/>
        </a:ln>
        <a:effectLst/>
      </dgm:spPr>
      <dgm:t>
        <a:bodyPr/>
        <a:lstStyle/>
        <a:p>
          <a:pPr>
            <a:buNone/>
          </a:pPr>
          <a:r>
            <a:rPr lang="fr-FR" sz="1400" b="1" dirty="0">
              <a:solidFill>
                <a:srgbClr val="002060"/>
              </a:solidFill>
              <a:latin typeface="+mn-lt"/>
              <a:ea typeface="+mn-ea"/>
              <a:cs typeface="+mn-cs"/>
            </a:rPr>
            <a:t>Développement RH et Accompagnement des Mobilités</a:t>
          </a:r>
          <a:r>
            <a:rPr lang="fr-FR" sz="1400" dirty="0">
              <a:solidFill>
                <a:srgbClr val="002060"/>
              </a:solidFill>
              <a:latin typeface="+mn-lt"/>
              <a:ea typeface="+mn-ea"/>
              <a:cs typeface="+mn-cs"/>
            </a:rPr>
            <a:t>	      			French		</a:t>
          </a:r>
          <a:endParaRPr lang="fr-FR" sz="1400" i="1" dirty="0">
            <a:solidFill>
              <a:srgbClr val="002060"/>
            </a:solidFill>
            <a:latin typeface="+mn-lt"/>
            <a:ea typeface="+mn-ea"/>
            <a:cs typeface="+mn-cs"/>
          </a:endParaRPr>
        </a:p>
      </dgm:t>
    </dgm:pt>
    <dgm:pt modelId="{3679ABB4-7D47-47CC-9CFF-023DBED2A578}" type="parTrans" cxnId="{354E0BF4-3993-456C-A4B7-E4449E30838B}">
      <dgm:prSet/>
      <dgm:spPr/>
      <dgm:t>
        <a:bodyPr/>
        <a:lstStyle/>
        <a:p>
          <a:endParaRPr lang="fr-FR" sz="1800"/>
        </a:p>
      </dgm:t>
    </dgm:pt>
    <dgm:pt modelId="{7DB3438C-42E0-46BF-87FD-DD267DDBCEC9}" type="sibTrans" cxnId="{354E0BF4-3993-456C-A4B7-E4449E30838B}">
      <dgm:prSet/>
      <dgm:spPr/>
      <dgm:t>
        <a:bodyPr/>
        <a:lstStyle/>
        <a:p>
          <a:endParaRPr lang="fr-FR" sz="1800"/>
        </a:p>
      </dgm:t>
    </dgm:pt>
    <dgm:pt modelId="{A4C369FE-A91B-4CCD-BEB8-600A4372D038}">
      <dgm:prSet custT="1"/>
      <dgm:spPr>
        <a:xfrm>
          <a:off x="0" y="2073956"/>
          <a:ext cx="11546242" cy="345554"/>
        </a:xfrm>
        <a:prstGeom prst="rect">
          <a:avLst/>
        </a:prstGeom>
        <a:noFill/>
        <a:ln>
          <a:noFill/>
        </a:ln>
        <a:effectLst/>
      </dgm:spPr>
      <dgm:t>
        <a:bodyPr/>
        <a:lstStyle/>
        <a:p>
          <a:pPr>
            <a:buNone/>
          </a:pPr>
          <a:r>
            <a:rPr lang="fr-FR" sz="1400" b="1" dirty="0">
              <a:solidFill>
                <a:srgbClr val="002060"/>
              </a:solidFill>
              <a:latin typeface="+mn-lt"/>
              <a:ea typeface="+mn-ea"/>
              <a:cs typeface="+mn-cs"/>
            </a:rPr>
            <a:t>Digital Design Manager</a:t>
          </a:r>
          <a:r>
            <a:rPr lang="fr-FR" sz="1400" dirty="0">
              <a:solidFill>
                <a:srgbClr val="002060"/>
              </a:solidFill>
              <a:latin typeface="+mn-lt"/>
              <a:ea typeface="+mn-ea"/>
              <a:cs typeface="+mn-cs"/>
            </a:rPr>
            <a:t>					      			French		</a:t>
          </a:r>
          <a:endParaRPr lang="fr-FR" sz="1400" i="1" dirty="0">
            <a:solidFill>
              <a:srgbClr val="002060"/>
            </a:solidFill>
            <a:latin typeface="+mn-lt"/>
            <a:ea typeface="+mn-ea"/>
            <a:cs typeface="+mn-cs"/>
          </a:endParaRPr>
        </a:p>
      </dgm:t>
    </dgm:pt>
    <dgm:pt modelId="{0DAB71D7-089A-4095-8E0F-FE6E100D6261}" type="parTrans" cxnId="{1C938058-002F-4761-9F39-8F2538FFD2F8}">
      <dgm:prSet/>
      <dgm:spPr/>
      <dgm:t>
        <a:bodyPr/>
        <a:lstStyle/>
        <a:p>
          <a:endParaRPr lang="fr-FR" sz="1800"/>
        </a:p>
      </dgm:t>
    </dgm:pt>
    <dgm:pt modelId="{2DC889C8-D6FA-45DB-A768-C6050BB06AE4}" type="sibTrans" cxnId="{1C938058-002F-4761-9F39-8F2538FFD2F8}">
      <dgm:prSet/>
      <dgm:spPr/>
      <dgm:t>
        <a:bodyPr/>
        <a:lstStyle/>
        <a:p>
          <a:endParaRPr lang="fr-FR" sz="1800"/>
        </a:p>
      </dgm:t>
    </dgm:pt>
    <dgm:pt modelId="{0D8F1D20-B255-499B-BBFD-2C2AE2557352}">
      <dgm:prSet custT="1"/>
      <dgm:spPr>
        <a:xfrm>
          <a:off x="0" y="3110619"/>
          <a:ext cx="11546242" cy="345554"/>
        </a:xfrm>
        <a:prstGeom prst="rect">
          <a:avLst/>
        </a:prstGeom>
        <a:noFill/>
        <a:ln>
          <a:noFill/>
        </a:ln>
        <a:effectLst/>
      </dgm:spPr>
      <dgm:t>
        <a:bodyPr/>
        <a:lstStyle/>
        <a:p>
          <a:pPr>
            <a:buNone/>
          </a:pPr>
          <a:r>
            <a:rPr lang="fr-FR" sz="1400" b="1" dirty="0">
              <a:solidFill>
                <a:srgbClr val="002060"/>
              </a:solidFill>
              <a:latin typeface="+mn-lt"/>
              <a:ea typeface="+mn-ea"/>
              <a:cs typeface="+mn-cs"/>
            </a:rPr>
            <a:t>Ingénierie Financière et Innovation en Finance</a:t>
          </a:r>
          <a:r>
            <a:rPr lang="fr-FR" sz="1400" dirty="0">
              <a:solidFill>
                <a:srgbClr val="002060"/>
              </a:solidFill>
              <a:latin typeface="+mn-lt"/>
              <a:ea typeface="+mn-ea"/>
              <a:cs typeface="+mn-cs"/>
            </a:rPr>
            <a:t>		      			French ou English	</a:t>
          </a:r>
          <a:endParaRPr lang="fr-FR" sz="1400" i="1" dirty="0">
            <a:solidFill>
              <a:srgbClr val="002060"/>
            </a:solidFill>
            <a:latin typeface="+mn-lt"/>
            <a:ea typeface="+mn-ea"/>
            <a:cs typeface="+mn-cs"/>
          </a:endParaRPr>
        </a:p>
      </dgm:t>
    </dgm:pt>
    <dgm:pt modelId="{8C475CC7-7873-4AEE-AC00-AC176E555803}" type="parTrans" cxnId="{3004E2CC-7DDA-4FC6-B5E0-FF46ECDDEDC5}">
      <dgm:prSet/>
      <dgm:spPr/>
      <dgm:t>
        <a:bodyPr/>
        <a:lstStyle/>
        <a:p>
          <a:endParaRPr lang="fr-FR" sz="1800"/>
        </a:p>
      </dgm:t>
    </dgm:pt>
    <dgm:pt modelId="{C6772EEF-FF15-45D7-A056-D3B1C04CEE23}" type="sibTrans" cxnId="{3004E2CC-7DDA-4FC6-B5E0-FF46ECDDEDC5}">
      <dgm:prSet/>
      <dgm:spPr/>
      <dgm:t>
        <a:bodyPr/>
        <a:lstStyle/>
        <a:p>
          <a:endParaRPr lang="fr-FR" sz="1800"/>
        </a:p>
      </dgm:t>
    </dgm:pt>
    <dgm:pt modelId="{60653103-BB2E-4B55-B136-2EA30FA8CEBC}">
      <dgm:prSet custT="1"/>
      <dgm:spPr>
        <a:xfrm>
          <a:off x="0" y="4492835"/>
          <a:ext cx="11546242" cy="345554"/>
        </a:xfrm>
        <a:prstGeom prst="rect">
          <a:avLst/>
        </a:prstGeom>
        <a:noFill/>
        <a:ln>
          <a:noFill/>
        </a:ln>
        <a:effectLst/>
      </dgm:spPr>
      <dgm:t>
        <a:bodyPr/>
        <a:lstStyle/>
        <a:p>
          <a:pPr rtl="0">
            <a:buNone/>
          </a:pPr>
          <a:r>
            <a:rPr lang="fr-FR" sz="1400" b="1" dirty="0" err="1">
              <a:solidFill>
                <a:srgbClr val="002060"/>
              </a:solidFill>
              <a:latin typeface="+mn-lt"/>
              <a:ea typeface="+mn-ea"/>
              <a:cs typeface="+mn-cs"/>
            </a:rPr>
            <a:t>Retail</a:t>
          </a:r>
          <a:r>
            <a:rPr lang="fr-FR" sz="1400" b="1" dirty="0">
              <a:solidFill>
                <a:srgbClr val="002060"/>
              </a:solidFill>
              <a:latin typeface="+mn-lt"/>
              <a:ea typeface="+mn-ea"/>
              <a:cs typeface="+mn-cs"/>
            </a:rPr>
            <a:t> Management et Marketing Produit</a:t>
          </a:r>
          <a:r>
            <a:rPr lang="fr-FR" sz="1400" dirty="0">
              <a:solidFill>
                <a:srgbClr val="002060"/>
              </a:solidFill>
              <a:latin typeface="+mn-lt"/>
              <a:ea typeface="+mn-ea"/>
              <a:cs typeface="+mn-cs"/>
            </a:rPr>
            <a:t>			      			French		</a:t>
          </a:r>
          <a:endParaRPr lang="fr-FR" sz="1400" b="1" i="1" dirty="0">
            <a:solidFill>
              <a:srgbClr val="002060"/>
            </a:solidFill>
            <a:latin typeface="+mn-lt"/>
            <a:ea typeface="+mn-ea"/>
            <a:cs typeface="+mn-cs"/>
          </a:endParaRPr>
        </a:p>
      </dgm:t>
    </dgm:pt>
    <dgm:pt modelId="{B2B5317E-A24B-4B93-9255-E0C82F91A6A1}" type="parTrans" cxnId="{80D1DEC3-DD36-4CE3-96FF-0CEF608B7D97}">
      <dgm:prSet/>
      <dgm:spPr/>
      <dgm:t>
        <a:bodyPr/>
        <a:lstStyle/>
        <a:p>
          <a:endParaRPr lang="fr-FR" sz="1800"/>
        </a:p>
      </dgm:t>
    </dgm:pt>
    <dgm:pt modelId="{03399D8F-DFD9-4EEC-BB4C-7FA89AEFCBB2}" type="sibTrans" cxnId="{80D1DEC3-DD36-4CE3-96FF-0CEF608B7D97}">
      <dgm:prSet/>
      <dgm:spPr/>
      <dgm:t>
        <a:bodyPr/>
        <a:lstStyle/>
        <a:p>
          <a:endParaRPr lang="fr-FR" sz="1800"/>
        </a:p>
      </dgm:t>
    </dgm:pt>
    <dgm:pt modelId="{3FA2958E-7D21-466A-9E45-DB2ED17F6D58}">
      <dgm:prSet custT="1"/>
      <dgm:spPr>
        <a:xfrm>
          <a:off x="0" y="4838389"/>
          <a:ext cx="11546242" cy="345554"/>
        </a:xfrm>
        <a:prstGeom prst="rect">
          <a:avLst/>
        </a:prstGeom>
        <a:noFill/>
        <a:ln>
          <a:noFill/>
        </a:ln>
        <a:effectLst/>
      </dgm:spPr>
      <dgm:t>
        <a:bodyPr/>
        <a:lstStyle/>
        <a:p>
          <a:pPr rtl="0">
            <a:buNone/>
          </a:pPr>
          <a:r>
            <a:rPr lang="fr-FR" sz="1400" b="1" dirty="0">
              <a:solidFill>
                <a:srgbClr val="002060"/>
              </a:solidFill>
              <a:latin typeface="+mn-lt"/>
              <a:ea typeface="+mn-ea"/>
              <a:cs typeface="+mn-cs"/>
            </a:rPr>
            <a:t>Sport Business</a:t>
          </a:r>
          <a:r>
            <a:rPr lang="fr-FR" sz="1400" dirty="0">
              <a:solidFill>
                <a:srgbClr val="002060"/>
              </a:solidFill>
              <a:latin typeface="+mn-lt"/>
              <a:ea typeface="+mn-ea"/>
              <a:cs typeface="+mn-cs"/>
            </a:rPr>
            <a:t>						      			French		</a:t>
          </a:r>
          <a:endParaRPr lang="fr-FR" sz="1400" i="1" dirty="0">
            <a:solidFill>
              <a:srgbClr val="002060"/>
            </a:solidFill>
            <a:latin typeface="+mn-lt"/>
            <a:ea typeface="+mn-ea"/>
            <a:cs typeface="+mn-cs"/>
          </a:endParaRPr>
        </a:p>
      </dgm:t>
    </dgm:pt>
    <dgm:pt modelId="{31958DC5-DF93-473C-B1EA-F6ED2341DF54}" type="parTrans" cxnId="{1F646C34-BB1B-4B79-81FB-528ADBDB8D06}">
      <dgm:prSet/>
      <dgm:spPr/>
      <dgm:t>
        <a:bodyPr/>
        <a:lstStyle/>
        <a:p>
          <a:endParaRPr lang="fr-FR" sz="1800"/>
        </a:p>
      </dgm:t>
    </dgm:pt>
    <dgm:pt modelId="{C1604BD6-1948-40B4-87B1-AC233D06083D}" type="sibTrans" cxnId="{1F646C34-BB1B-4B79-81FB-528ADBDB8D06}">
      <dgm:prSet/>
      <dgm:spPr/>
      <dgm:t>
        <a:bodyPr/>
        <a:lstStyle/>
        <a:p>
          <a:endParaRPr lang="fr-FR" sz="1800"/>
        </a:p>
      </dgm:t>
    </dgm:pt>
    <dgm:pt modelId="{5CC685B2-8760-4F0C-B504-65A66F6E9341}">
      <dgm:prSet custT="1"/>
      <dgm:spPr>
        <a:xfrm>
          <a:off x="0" y="4147281"/>
          <a:ext cx="11546242" cy="345554"/>
        </a:xfrm>
        <a:prstGeom prst="rect">
          <a:avLst/>
        </a:prstGeom>
        <a:noFill/>
        <a:ln>
          <a:noFill/>
        </a:ln>
        <a:effectLst/>
      </dgm:spPr>
      <dgm:t>
        <a:bodyPr/>
        <a:lstStyle/>
        <a:p>
          <a:pPr>
            <a:buNone/>
          </a:pPr>
          <a:r>
            <a:rPr lang="fr-FR" sz="1400" b="1" dirty="0" err="1">
              <a:solidFill>
                <a:srgbClr val="002060"/>
              </a:solidFill>
              <a:latin typeface="+mn-lt"/>
              <a:ea typeface="+mn-ea"/>
              <a:cs typeface="+mn-cs"/>
            </a:rPr>
            <a:t>Purchasing</a:t>
          </a:r>
          <a:r>
            <a:rPr lang="fr-FR" sz="1400" b="1" dirty="0">
              <a:solidFill>
                <a:srgbClr val="002060"/>
              </a:solidFill>
              <a:latin typeface="+mn-lt"/>
              <a:ea typeface="+mn-ea"/>
              <a:cs typeface="+mn-cs"/>
            </a:rPr>
            <a:t> and </a:t>
          </a:r>
          <a:r>
            <a:rPr lang="fr-FR" sz="1400" b="1" dirty="0" err="1">
              <a:solidFill>
                <a:srgbClr val="002060"/>
              </a:solidFill>
              <a:latin typeface="+mn-lt"/>
              <a:ea typeface="+mn-ea"/>
              <a:cs typeface="+mn-cs"/>
            </a:rPr>
            <a:t>Supply</a:t>
          </a:r>
          <a:r>
            <a:rPr lang="fr-FR" sz="1400" b="1" dirty="0">
              <a:solidFill>
                <a:srgbClr val="002060"/>
              </a:solidFill>
              <a:latin typeface="+mn-lt"/>
              <a:ea typeface="+mn-ea"/>
              <a:cs typeface="+mn-cs"/>
            </a:rPr>
            <a:t> Chain Management</a:t>
          </a:r>
          <a:r>
            <a:rPr lang="fr-FR" sz="1400" dirty="0">
              <a:solidFill>
                <a:srgbClr val="002060"/>
              </a:solidFill>
              <a:latin typeface="+mn-lt"/>
              <a:ea typeface="+mn-ea"/>
              <a:cs typeface="+mn-cs"/>
            </a:rPr>
            <a:t>		      			English		</a:t>
          </a:r>
          <a:endParaRPr lang="fr-FR" sz="1400" i="1" dirty="0">
            <a:solidFill>
              <a:srgbClr val="002060"/>
            </a:solidFill>
            <a:latin typeface="+mn-lt"/>
            <a:ea typeface="+mn-ea"/>
            <a:cs typeface="+mn-cs"/>
          </a:endParaRPr>
        </a:p>
      </dgm:t>
    </dgm:pt>
    <dgm:pt modelId="{B21E60FD-7584-497B-A592-7736376955B6}" type="parTrans" cxnId="{73ED5B4E-B6C2-4AD3-8775-EA233886CE96}">
      <dgm:prSet/>
      <dgm:spPr/>
      <dgm:t>
        <a:bodyPr/>
        <a:lstStyle/>
        <a:p>
          <a:endParaRPr lang="fr-FR" sz="1800"/>
        </a:p>
      </dgm:t>
    </dgm:pt>
    <dgm:pt modelId="{77815A8D-DC3E-47E3-A343-B11258E8FCB2}" type="sibTrans" cxnId="{73ED5B4E-B6C2-4AD3-8775-EA233886CE96}">
      <dgm:prSet/>
      <dgm:spPr/>
      <dgm:t>
        <a:bodyPr/>
        <a:lstStyle/>
        <a:p>
          <a:endParaRPr lang="fr-FR" sz="1800"/>
        </a:p>
      </dgm:t>
    </dgm:pt>
    <dgm:pt modelId="{EA033C83-0CFF-4156-AEC0-A78249C10EBF}">
      <dgm:prSet custT="1"/>
      <dgm:spPr>
        <a:xfrm>
          <a:off x="0" y="3456173"/>
          <a:ext cx="11546242" cy="345554"/>
        </a:xfrm>
        <a:prstGeom prst="rect">
          <a:avLst/>
        </a:prstGeom>
        <a:noFill/>
        <a:ln>
          <a:noFill/>
        </a:ln>
        <a:effectLst/>
      </dgm:spPr>
      <dgm:t>
        <a:bodyPr/>
        <a:lstStyle/>
        <a:p>
          <a:pPr>
            <a:buNone/>
          </a:pPr>
          <a:r>
            <a:rPr lang="fr-FR" sz="1400" b="1" dirty="0">
              <a:solidFill>
                <a:srgbClr val="002060"/>
              </a:solidFill>
              <a:latin typeface="+mn-lt"/>
              <a:ea typeface="+mn-ea"/>
              <a:cs typeface="+mn-cs"/>
            </a:rPr>
            <a:t>Management des Etablissements Sanitaires et Sociaux</a:t>
          </a:r>
          <a:r>
            <a:rPr lang="fr-FR" sz="1400" dirty="0">
              <a:solidFill>
                <a:srgbClr val="002060"/>
              </a:solidFill>
              <a:latin typeface="+mn-lt"/>
              <a:ea typeface="+mn-ea"/>
              <a:cs typeface="+mn-cs"/>
            </a:rPr>
            <a:t>	      			French	</a:t>
          </a:r>
          <a:endParaRPr lang="fr-FR" sz="1400" i="1" dirty="0">
            <a:solidFill>
              <a:srgbClr val="002060"/>
            </a:solidFill>
            <a:latin typeface="+mn-lt"/>
            <a:ea typeface="+mn-ea"/>
            <a:cs typeface="+mn-cs"/>
          </a:endParaRPr>
        </a:p>
      </dgm:t>
    </dgm:pt>
    <dgm:pt modelId="{2B83D493-BC41-41CD-BF50-8BB61C354E49}" type="parTrans" cxnId="{07F80DE4-A4DF-4D66-856A-A54EE923762E}">
      <dgm:prSet/>
      <dgm:spPr/>
      <dgm:t>
        <a:bodyPr/>
        <a:lstStyle/>
        <a:p>
          <a:endParaRPr lang="fr-FR" sz="1800"/>
        </a:p>
      </dgm:t>
    </dgm:pt>
    <dgm:pt modelId="{8E4BF852-7A35-42CC-B2B7-5B2CE308172B}" type="sibTrans" cxnId="{07F80DE4-A4DF-4D66-856A-A54EE923762E}">
      <dgm:prSet/>
      <dgm:spPr/>
      <dgm:t>
        <a:bodyPr/>
        <a:lstStyle/>
        <a:p>
          <a:endParaRPr lang="fr-FR" sz="1800"/>
        </a:p>
      </dgm:t>
    </dgm:pt>
    <dgm:pt modelId="{116BC15A-CD9D-4466-B81D-72B2EA9A7A1B}">
      <dgm:prSet custT="1"/>
      <dgm:spPr>
        <a:xfrm>
          <a:off x="0" y="2419510"/>
          <a:ext cx="11546242" cy="345554"/>
        </a:xfrm>
        <a:prstGeom prst="rect">
          <a:avLst/>
        </a:prstGeom>
        <a:noFill/>
        <a:ln>
          <a:noFill/>
        </a:ln>
        <a:effectLst/>
      </dgm:spPr>
      <dgm:t>
        <a:bodyPr/>
        <a:lstStyle/>
        <a:p>
          <a:pPr>
            <a:buNone/>
          </a:pPr>
          <a:r>
            <a:rPr lang="fr-FR" sz="1400" b="1" dirty="0">
              <a:solidFill>
                <a:srgbClr val="002060"/>
              </a:solidFill>
              <a:latin typeface="+mn-lt"/>
              <a:ea typeface="+mn-ea"/>
              <a:cs typeface="+mn-cs"/>
            </a:rPr>
            <a:t>Digital Marketing et Communication</a:t>
          </a:r>
          <a:r>
            <a:rPr lang="fr-FR" sz="1400" dirty="0">
              <a:solidFill>
                <a:srgbClr val="002060"/>
              </a:solidFill>
              <a:latin typeface="+mn-lt"/>
              <a:ea typeface="+mn-ea"/>
              <a:cs typeface="+mn-cs"/>
            </a:rPr>
            <a:t>			      			French ou English	</a:t>
          </a:r>
          <a:endParaRPr lang="fr-FR" sz="1400" i="1" cap="all" baseline="0" dirty="0">
            <a:solidFill>
              <a:srgbClr val="002060"/>
            </a:solidFill>
            <a:latin typeface="+mn-lt"/>
            <a:ea typeface="+mn-ea"/>
            <a:cs typeface="+mn-cs"/>
          </a:endParaRPr>
        </a:p>
      </dgm:t>
    </dgm:pt>
    <dgm:pt modelId="{EC5148C1-6977-442B-83AE-16537DC6E197}" type="sibTrans" cxnId="{05F48DB6-35CA-4640-A207-BB93933E2A01}">
      <dgm:prSet/>
      <dgm:spPr/>
      <dgm:t>
        <a:bodyPr/>
        <a:lstStyle/>
        <a:p>
          <a:endParaRPr lang="fr-FR" sz="1800"/>
        </a:p>
      </dgm:t>
    </dgm:pt>
    <dgm:pt modelId="{2C02C76A-C4B6-4CC6-A2D4-8D304300FC42}" type="parTrans" cxnId="{05F48DB6-35CA-4640-A207-BB93933E2A01}">
      <dgm:prSet/>
      <dgm:spPr/>
      <dgm:t>
        <a:bodyPr/>
        <a:lstStyle/>
        <a:p>
          <a:endParaRPr lang="fr-FR" sz="1800"/>
        </a:p>
      </dgm:t>
    </dgm:pt>
    <dgm:pt modelId="{F3A7A0AD-2BAF-484F-9A49-2F9B5D56E833}">
      <dgm:prSet custT="1"/>
      <dgm:spPr>
        <a:xfrm>
          <a:off x="0" y="1382848"/>
          <a:ext cx="11546242" cy="345554"/>
        </a:xfrm>
        <a:prstGeom prst="rect">
          <a:avLst/>
        </a:prstGeom>
        <a:noFill/>
        <a:ln>
          <a:noFill/>
        </a:ln>
        <a:effectLst/>
      </dgm:spPr>
      <dgm:t>
        <a:bodyPr/>
        <a:lstStyle/>
        <a:p>
          <a:pPr>
            <a:buNone/>
          </a:pPr>
          <a:r>
            <a:rPr lang="fr-FR" sz="1400" b="1" kern="1200" dirty="0">
              <a:solidFill>
                <a:srgbClr val="002060"/>
              </a:solidFill>
              <a:latin typeface="+mn-lt"/>
              <a:ea typeface="+mn-ea"/>
              <a:cs typeface="+mn-cs"/>
            </a:rPr>
            <a:t>Design de la Redirection Ecologique			      			</a:t>
          </a:r>
          <a:r>
            <a:rPr lang="fr-FR" sz="1400" kern="1200" dirty="0">
              <a:solidFill>
                <a:srgbClr val="002060"/>
              </a:solidFill>
              <a:latin typeface="+mn-lt"/>
              <a:ea typeface="+mn-ea"/>
              <a:cs typeface="+mn-cs"/>
            </a:rPr>
            <a:t>Mix</a:t>
          </a:r>
          <a:r>
            <a:rPr lang="fr-FR" sz="1400" b="1" kern="1200" dirty="0">
              <a:solidFill>
                <a:srgbClr val="002060"/>
              </a:solidFill>
              <a:latin typeface="+mn-lt"/>
              <a:ea typeface="+mn-ea"/>
              <a:cs typeface="+mn-cs"/>
            </a:rPr>
            <a:t>		</a:t>
          </a:r>
          <a:endParaRPr lang="fr-FR" sz="1400" i="1" kern="1200" dirty="0">
            <a:solidFill>
              <a:srgbClr val="002060"/>
            </a:solidFill>
            <a:latin typeface="+mn-lt"/>
            <a:ea typeface="+mn-ea"/>
            <a:cs typeface="+mn-cs"/>
          </a:endParaRPr>
        </a:p>
      </dgm:t>
    </dgm:pt>
    <dgm:pt modelId="{4DA1D8AB-54D5-44C2-831F-94342C3A5075}" type="parTrans" cxnId="{F016916C-EC6F-4099-95FA-8F3674FCB0B6}">
      <dgm:prSet/>
      <dgm:spPr/>
      <dgm:t>
        <a:bodyPr/>
        <a:lstStyle/>
        <a:p>
          <a:endParaRPr lang="fr-FR" sz="1800"/>
        </a:p>
      </dgm:t>
    </dgm:pt>
    <dgm:pt modelId="{E0092F64-9DAC-458A-B8C4-08580514C567}" type="sibTrans" cxnId="{F016916C-EC6F-4099-95FA-8F3674FCB0B6}">
      <dgm:prSet/>
      <dgm:spPr/>
      <dgm:t>
        <a:bodyPr/>
        <a:lstStyle/>
        <a:p>
          <a:endParaRPr lang="fr-FR" sz="1800"/>
        </a:p>
      </dgm:t>
    </dgm:pt>
    <dgm:pt modelId="{F4F33C7F-960B-4C8D-9883-A6B61FC6E1CE}">
      <dgm:prSet custT="1"/>
      <dgm:spPr>
        <a:xfrm>
          <a:off x="0" y="2765065"/>
          <a:ext cx="11546242" cy="345554"/>
        </a:xfrm>
        <a:prstGeom prst="rect">
          <a:avLst/>
        </a:prstGeom>
        <a:noFill/>
        <a:ln>
          <a:noFill/>
        </a:ln>
        <a:effectLst/>
      </dgm:spPr>
      <dgm:t>
        <a:bodyPr/>
        <a:lstStyle/>
        <a:p>
          <a:pPr>
            <a:buNone/>
          </a:pPr>
          <a:r>
            <a:rPr lang="fr-FR" sz="1400" b="1" kern="1200" dirty="0">
              <a:solidFill>
                <a:srgbClr val="002060"/>
              </a:solidFill>
              <a:latin typeface="+mn-lt"/>
              <a:ea typeface="+mn-ea"/>
              <a:cs typeface="+mn-cs"/>
            </a:rPr>
            <a:t>Finance Durable et Investissement Socialement Responsable   </a:t>
          </a:r>
          <a:r>
            <a:rPr lang="fr-FR" sz="800" b="1" kern="1200" dirty="0">
              <a:solidFill>
                <a:srgbClr val="002060"/>
              </a:solidFill>
              <a:latin typeface="+mn-lt"/>
              <a:ea typeface="+mn-ea"/>
              <a:cs typeface="+mn-cs"/>
            </a:rPr>
            <a:t> 		</a:t>
          </a:r>
          <a:r>
            <a:rPr lang="fr-FR" sz="1400" kern="1200" dirty="0">
              <a:solidFill>
                <a:srgbClr val="002060"/>
              </a:solidFill>
              <a:latin typeface="+mn-lt"/>
              <a:ea typeface="+mn-ea"/>
              <a:cs typeface="+mn-cs"/>
            </a:rPr>
            <a:t>Mix		</a:t>
          </a:r>
          <a:endParaRPr lang="fr-FR" sz="1400" i="1" kern="1200" dirty="0">
            <a:solidFill>
              <a:srgbClr val="002060"/>
            </a:solidFill>
            <a:latin typeface="+mn-lt"/>
            <a:ea typeface="+mn-ea"/>
            <a:cs typeface="+mn-cs"/>
          </a:endParaRPr>
        </a:p>
      </dgm:t>
    </dgm:pt>
    <dgm:pt modelId="{66E042E5-FB09-4088-8F53-B2C6564C9F04}" type="parTrans" cxnId="{A232874E-6008-416C-A3C1-7D9B03A45CE3}">
      <dgm:prSet/>
      <dgm:spPr/>
      <dgm:t>
        <a:bodyPr/>
        <a:lstStyle/>
        <a:p>
          <a:endParaRPr lang="fr-FR" sz="1800"/>
        </a:p>
      </dgm:t>
    </dgm:pt>
    <dgm:pt modelId="{3A0455FA-3307-42A2-908D-B62190A5D670}" type="sibTrans" cxnId="{A232874E-6008-416C-A3C1-7D9B03A45CE3}">
      <dgm:prSet/>
      <dgm:spPr/>
      <dgm:t>
        <a:bodyPr/>
        <a:lstStyle/>
        <a:p>
          <a:endParaRPr lang="fr-FR" sz="1800"/>
        </a:p>
      </dgm:t>
    </dgm:pt>
    <dgm:pt modelId="{F3A51E58-5D40-4604-BC3C-3DFCA33449F1}">
      <dgm:prSet custT="1"/>
      <dgm:spPr>
        <a:xfrm>
          <a:off x="0" y="3456173"/>
          <a:ext cx="11546242" cy="345554"/>
        </a:xfrm>
        <a:noFill/>
        <a:ln>
          <a:noFill/>
        </a:ln>
        <a:effectLst/>
      </dgm:spPr>
      <dgm:t>
        <a:bodyPr/>
        <a:lstStyle/>
        <a:p>
          <a:pPr>
            <a:buNone/>
          </a:pPr>
          <a:r>
            <a:rPr lang="fr-FR" sz="1400" b="1" dirty="0">
              <a:solidFill>
                <a:srgbClr val="002060"/>
              </a:solidFill>
              <a:latin typeface="+mn-lt"/>
              <a:ea typeface="+mn-ea"/>
              <a:cs typeface="+mn-cs"/>
            </a:rPr>
            <a:t>Management des Organisations Responsables</a:t>
          </a:r>
          <a:r>
            <a:rPr lang="fr-FR" sz="1400" dirty="0">
              <a:solidFill>
                <a:srgbClr val="002060"/>
              </a:solidFill>
              <a:latin typeface="+mn-lt"/>
              <a:ea typeface="+mn-ea"/>
              <a:cs typeface="+mn-cs"/>
            </a:rPr>
            <a:t>					French</a:t>
          </a:r>
          <a:endParaRPr lang="fr-FR" sz="1400" i="1" dirty="0">
            <a:solidFill>
              <a:srgbClr val="002060"/>
            </a:solidFill>
            <a:latin typeface="+mn-lt"/>
            <a:ea typeface="+mn-ea"/>
            <a:cs typeface="+mn-cs"/>
          </a:endParaRPr>
        </a:p>
      </dgm:t>
    </dgm:pt>
    <dgm:pt modelId="{A3ABAC88-BAAB-429B-B325-DA58D80B534D}" type="parTrans" cxnId="{0D16B403-2FE3-495D-8D0A-89B17D4D85ED}">
      <dgm:prSet/>
      <dgm:spPr/>
      <dgm:t>
        <a:bodyPr/>
        <a:lstStyle/>
        <a:p>
          <a:endParaRPr lang="fr-FR"/>
        </a:p>
      </dgm:t>
    </dgm:pt>
    <dgm:pt modelId="{9A70E8D7-CA3C-4C4D-95CC-B52AACA85DF3}" type="sibTrans" cxnId="{0D16B403-2FE3-495D-8D0A-89B17D4D85ED}">
      <dgm:prSet/>
      <dgm:spPr/>
      <dgm:t>
        <a:bodyPr/>
        <a:lstStyle/>
        <a:p>
          <a:endParaRPr lang="fr-FR"/>
        </a:p>
      </dgm:t>
    </dgm:pt>
    <dgm:pt modelId="{2A2AB2EB-E81C-443D-A1A2-681504FB3C1F}" type="pres">
      <dgm:prSet presAssocID="{069B35EF-FF6A-4EE0-AC79-60453275AF34}" presName="vert0" presStyleCnt="0">
        <dgm:presLayoutVars>
          <dgm:dir/>
          <dgm:animOne val="branch"/>
          <dgm:animLvl val="lvl"/>
        </dgm:presLayoutVars>
      </dgm:prSet>
      <dgm:spPr/>
    </dgm:pt>
    <dgm:pt modelId="{EFCE570F-1BE0-4946-B230-FE56BD6EB3EE}" type="pres">
      <dgm:prSet presAssocID="{E3745B69-B878-4054-ABB3-CAAF8800B99C}" presName="thickLine" presStyleLbl="alignNode1" presStyleIdx="0" presStyleCnt="16" custLinFactNeighborX="806" custLinFactNeighborY="-80864"/>
      <dgm:spPr>
        <a:xfrm>
          <a:off x="0" y="0"/>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3554F4DE-D2EF-4701-B225-85068D3FBB7B}" type="pres">
      <dgm:prSet presAssocID="{E3745B69-B878-4054-ABB3-CAAF8800B99C}" presName="horz1" presStyleCnt="0"/>
      <dgm:spPr/>
    </dgm:pt>
    <dgm:pt modelId="{6955A6D9-C9B0-4FCA-9753-040DAB91918B}" type="pres">
      <dgm:prSet presAssocID="{E3745B69-B878-4054-ABB3-CAAF8800B99C}" presName="tx1" presStyleLbl="revTx" presStyleIdx="0" presStyleCnt="16"/>
      <dgm:spPr/>
    </dgm:pt>
    <dgm:pt modelId="{20D7BACC-EE4C-4393-A5B0-3E2CAFADBF4E}" type="pres">
      <dgm:prSet presAssocID="{E3745B69-B878-4054-ABB3-CAAF8800B99C}" presName="vert1" presStyleCnt="0"/>
      <dgm:spPr/>
    </dgm:pt>
    <dgm:pt modelId="{B7BA9C56-6094-4ED3-81AC-5C4327C3FA7A}" type="pres">
      <dgm:prSet presAssocID="{DD955AF3-B644-4629-BA8F-7D6BD27E9664}" presName="thickLine" presStyleLbl="alignNode1" presStyleIdx="1" presStyleCnt="16"/>
      <dgm:spPr>
        <a:xfrm>
          <a:off x="0" y="346186"/>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1C64F7D7-E19C-40A8-BEA4-82F95BA51C5D}" type="pres">
      <dgm:prSet presAssocID="{DD955AF3-B644-4629-BA8F-7D6BD27E9664}" presName="horz1" presStyleCnt="0"/>
      <dgm:spPr/>
    </dgm:pt>
    <dgm:pt modelId="{09E4787B-CCB9-440A-8984-8D2FA461E576}" type="pres">
      <dgm:prSet presAssocID="{DD955AF3-B644-4629-BA8F-7D6BD27E9664}" presName="tx1" presStyleLbl="revTx" presStyleIdx="1" presStyleCnt="16"/>
      <dgm:spPr/>
    </dgm:pt>
    <dgm:pt modelId="{66D29977-0ACC-4333-9140-A537FD25E00E}" type="pres">
      <dgm:prSet presAssocID="{DD955AF3-B644-4629-BA8F-7D6BD27E9664}" presName="vert1" presStyleCnt="0"/>
      <dgm:spPr/>
    </dgm:pt>
    <dgm:pt modelId="{8BE88CAD-4BD5-4C8A-93C2-3F45E2003105}" type="pres">
      <dgm:prSet presAssocID="{EDB6002B-DB32-4F10-A9FE-EA15CBF76F9C}" presName="thickLine" presStyleLbl="alignNode1" presStyleIdx="2" presStyleCnt="16"/>
      <dgm:spPr>
        <a:xfrm>
          <a:off x="0" y="691740"/>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3C103F3D-3E25-4EAF-9843-148F55630DE5}" type="pres">
      <dgm:prSet presAssocID="{EDB6002B-DB32-4F10-A9FE-EA15CBF76F9C}" presName="horz1" presStyleCnt="0"/>
      <dgm:spPr/>
    </dgm:pt>
    <dgm:pt modelId="{21D0E80F-AFB2-41B8-A4C4-07E1859EE2B1}" type="pres">
      <dgm:prSet presAssocID="{EDB6002B-DB32-4F10-A9FE-EA15CBF76F9C}" presName="tx1" presStyleLbl="revTx" presStyleIdx="2" presStyleCnt="16"/>
      <dgm:spPr/>
    </dgm:pt>
    <dgm:pt modelId="{E9276191-F657-4BF9-9F29-69D68AE1E332}" type="pres">
      <dgm:prSet presAssocID="{EDB6002B-DB32-4F10-A9FE-EA15CBF76F9C}" presName="vert1" presStyleCnt="0"/>
      <dgm:spPr/>
    </dgm:pt>
    <dgm:pt modelId="{4C0F870D-45BB-4130-A67D-73F9D79A5C07}" type="pres">
      <dgm:prSet presAssocID="{D18A9D14-045D-4EAC-9234-FF9D6D311950}" presName="thickLine" presStyleLbl="alignNode1" presStyleIdx="3" presStyleCnt="16"/>
      <dgm:spPr>
        <a:xfrm>
          <a:off x="0" y="1037294"/>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0E1C337C-EC5A-4B27-A881-A066A0710DF1}" type="pres">
      <dgm:prSet presAssocID="{D18A9D14-045D-4EAC-9234-FF9D6D311950}" presName="horz1" presStyleCnt="0"/>
      <dgm:spPr/>
    </dgm:pt>
    <dgm:pt modelId="{A6B03E9E-682A-4558-B399-BFE7C2673AFD}" type="pres">
      <dgm:prSet presAssocID="{D18A9D14-045D-4EAC-9234-FF9D6D311950}" presName="tx1" presStyleLbl="revTx" presStyleIdx="3" presStyleCnt="16"/>
      <dgm:spPr/>
    </dgm:pt>
    <dgm:pt modelId="{A80F4975-7523-40DA-A2B9-93D936F15157}" type="pres">
      <dgm:prSet presAssocID="{D18A9D14-045D-4EAC-9234-FF9D6D311950}" presName="vert1" presStyleCnt="0"/>
      <dgm:spPr/>
    </dgm:pt>
    <dgm:pt modelId="{2AB9E3CF-2D8C-435E-A538-6BF706F1649F}" type="pres">
      <dgm:prSet presAssocID="{F3A7A0AD-2BAF-484F-9A49-2F9B5D56E833}" presName="thickLine" presStyleLbl="alignNode1" presStyleIdx="4" presStyleCnt="16"/>
      <dgm:spPr>
        <a:xfrm>
          <a:off x="0" y="1382848"/>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18DB654F-AA3B-42AB-935F-A57A2823164A}" type="pres">
      <dgm:prSet presAssocID="{F3A7A0AD-2BAF-484F-9A49-2F9B5D56E833}" presName="horz1" presStyleCnt="0"/>
      <dgm:spPr/>
    </dgm:pt>
    <dgm:pt modelId="{39DBDD2C-30C0-4B10-82C4-734C5CCB8D6B}" type="pres">
      <dgm:prSet presAssocID="{F3A7A0AD-2BAF-484F-9A49-2F9B5D56E833}" presName="tx1" presStyleLbl="revTx" presStyleIdx="4" presStyleCnt="16"/>
      <dgm:spPr>
        <a:prstGeom prst="rect">
          <a:avLst/>
        </a:prstGeom>
      </dgm:spPr>
    </dgm:pt>
    <dgm:pt modelId="{F608BE52-3F3A-4102-A2E9-BC7BF677C605}" type="pres">
      <dgm:prSet presAssocID="{F3A7A0AD-2BAF-484F-9A49-2F9B5D56E833}" presName="vert1" presStyleCnt="0"/>
      <dgm:spPr/>
    </dgm:pt>
    <dgm:pt modelId="{92B7BE88-24D8-4CBD-9F1A-DDD03A839820}" type="pres">
      <dgm:prSet presAssocID="{94A5F3A1-6211-46DF-BC60-7983D1285DCC}" presName="thickLine" presStyleLbl="alignNode1" presStyleIdx="5" presStyleCnt="16"/>
      <dgm:spPr>
        <a:xfrm>
          <a:off x="0" y="1728402"/>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7F23DDE1-2FA1-443F-A814-D0A47C9775D8}" type="pres">
      <dgm:prSet presAssocID="{94A5F3A1-6211-46DF-BC60-7983D1285DCC}" presName="horz1" presStyleCnt="0"/>
      <dgm:spPr/>
    </dgm:pt>
    <dgm:pt modelId="{A7DAE887-8FA1-46C7-8B9D-FF88737CC729}" type="pres">
      <dgm:prSet presAssocID="{94A5F3A1-6211-46DF-BC60-7983D1285DCC}" presName="tx1" presStyleLbl="revTx" presStyleIdx="5" presStyleCnt="16"/>
      <dgm:spPr/>
    </dgm:pt>
    <dgm:pt modelId="{33E5B7F8-095D-4A81-B13F-EE495956C029}" type="pres">
      <dgm:prSet presAssocID="{94A5F3A1-6211-46DF-BC60-7983D1285DCC}" presName="vert1" presStyleCnt="0"/>
      <dgm:spPr/>
    </dgm:pt>
    <dgm:pt modelId="{6562ABAF-7FD8-49B4-9BF1-38DF7A008221}" type="pres">
      <dgm:prSet presAssocID="{A4C369FE-A91B-4CCD-BEB8-600A4372D038}" presName="thickLine" presStyleLbl="alignNode1" presStyleIdx="6" presStyleCnt="16"/>
      <dgm:spPr>
        <a:xfrm>
          <a:off x="0" y="2073956"/>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4195B63B-9ECA-47A9-8A5F-41056A2219EC}" type="pres">
      <dgm:prSet presAssocID="{A4C369FE-A91B-4CCD-BEB8-600A4372D038}" presName="horz1" presStyleCnt="0"/>
      <dgm:spPr/>
    </dgm:pt>
    <dgm:pt modelId="{F2917E2B-B9DA-43BF-BBC4-CB1C3E62436D}" type="pres">
      <dgm:prSet presAssocID="{A4C369FE-A91B-4CCD-BEB8-600A4372D038}" presName="tx1" presStyleLbl="revTx" presStyleIdx="6" presStyleCnt="16"/>
      <dgm:spPr/>
    </dgm:pt>
    <dgm:pt modelId="{8F968E32-0969-44C4-8257-AC5BAB1ED927}" type="pres">
      <dgm:prSet presAssocID="{A4C369FE-A91B-4CCD-BEB8-600A4372D038}" presName="vert1" presStyleCnt="0"/>
      <dgm:spPr/>
    </dgm:pt>
    <dgm:pt modelId="{A5ECBD84-CEFE-4F37-8DF6-65BF394E8DBD}" type="pres">
      <dgm:prSet presAssocID="{116BC15A-CD9D-4466-B81D-72B2EA9A7A1B}" presName="thickLine" presStyleLbl="alignNode1" presStyleIdx="7" presStyleCnt="16"/>
      <dgm:spPr>
        <a:xfrm>
          <a:off x="0" y="2419510"/>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2B303498-C09F-4A28-9708-820DFD44478C}" type="pres">
      <dgm:prSet presAssocID="{116BC15A-CD9D-4466-B81D-72B2EA9A7A1B}" presName="horz1" presStyleCnt="0"/>
      <dgm:spPr/>
    </dgm:pt>
    <dgm:pt modelId="{1558386C-1326-430E-A527-837D09D7A7C3}" type="pres">
      <dgm:prSet presAssocID="{116BC15A-CD9D-4466-B81D-72B2EA9A7A1B}" presName="tx1" presStyleLbl="revTx" presStyleIdx="7" presStyleCnt="16"/>
      <dgm:spPr/>
    </dgm:pt>
    <dgm:pt modelId="{3F5A2941-F828-424E-9B1C-1E5E5C71B732}" type="pres">
      <dgm:prSet presAssocID="{116BC15A-CD9D-4466-B81D-72B2EA9A7A1B}" presName="vert1" presStyleCnt="0"/>
      <dgm:spPr/>
    </dgm:pt>
    <dgm:pt modelId="{34D27646-037B-4C77-9D6F-650BAE4F32D2}" type="pres">
      <dgm:prSet presAssocID="{F4F33C7F-960B-4C8D-9883-A6B61FC6E1CE}" presName="thickLine" presStyleLbl="alignNode1" presStyleIdx="8" presStyleCnt="16"/>
      <dgm:spPr>
        <a:xfrm>
          <a:off x="0" y="2765065"/>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23C0676A-604A-4A1C-886D-190E0F82B0BD}" type="pres">
      <dgm:prSet presAssocID="{F4F33C7F-960B-4C8D-9883-A6B61FC6E1CE}" presName="horz1" presStyleCnt="0"/>
      <dgm:spPr/>
    </dgm:pt>
    <dgm:pt modelId="{E8B31261-A937-45BA-A839-EC014DD32FFD}" type="pres">
      <dgm:prSet presAssocID="{F4F33C7F-960B-4C8D-9883-A6B61FC6E1CE}" presName="tx1" presStyleLbl="revTx" presStyleIdx="8" presStyleCnt="16"/>
      <dgm:spPr>
        <a:prstGeom prst="rect">
          <a:avLst/>
        </a:prstGeom>
      </dgm:spPr>
    </dgm:pt>
    <dgm:pt modelId="{31D5411B-1B18-4FCF-B6A4-56981E72F035}" type="pres">
      <dgm:prSet presAssocID="{F4F33C7F-960B-4C8D-9883-A6B61FC6E1CE}" presName="vert1" presStyleCnt="0"/>
      <dgm:spPr/>
    </dgm:pt>
    <dgm:pt modelId="{8678F8D2-1B08-41FE-BFC1-0A0520484BAB}" type="pres">
      <dgm:prSet presAssocID="{0D8F1D20-B255-499B-BBFD-2C2AE2557352}" presName="thickLine" presStyleLbl="alignNode1" presStyleIdx="9" presStyleCnt="16" custLinFactNeighborY="6015"/>
      <dgm:spPr>
        <a:xfrm>
          <a:off x="0" y="3131404"/>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DA1E7E07-C0FE-4083-8AF6-25A2A512183E}" type="pres">
      <dgm:prSet presAssocID="{0D8F1D20-B255-499B-BBFD-2C2AE2557352}" presName="horz1" presStyleCnt="0"/>
      <dgm:spPr/>
    </dgm:pt>
    <dgm:pt modelId="{E4B1A47F-DDB0-4BAE-A31C-8D462ED4CCD1}" type="pres">
      <dgm:prSet presAssocID="{0D8F1D20-B255-499B-BBFD-2C2AE2557352}" presName="tx1" presStyleLbl="revTx" presStyleIdx="9" presStyleCnt="16"/>
      <dgm:spPr/>
    </dgm:pt>
    <dgm:pt modelId="{AD8558D9-D4FC-4233-BA64-0439A30C7951}" type="pres">
      <dgm:prSet presAssocID="{0D8F1D20-B255-499B-BBFD-2C2AE2557352}" presName="vert1" presStyleCnt="0"/>
      <dgm:spPr/>
    </dgm:pt>
    <dgm:pt modelId="{E1300F52-52D1-4E83-90D0-C8F8B85D6A6F}" type="pres">
      <dgm:prSet presAssocID="{EA033C83-0CFF-4156-AEC0-A78249C10EBF}" presName="thickLine" presStyleLbl="alignNode1" presStyleIdx="10" presStyleCnt="16"/>
      <dgm:spPr>
        <a:xfrm>
          <a:off x="0" y="3456173"/>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7CF72A55-81D1-424A-B4FB-7BB39C5741FA}" type="pres">
      <dgm:prSet presAssocID="{EA033C83-0CFF-4156-AEC0-A78249C10EBF}" presName="horz1" presStyleCnt="0"/>
      <dgm:spPr/>
    </dgm:pt>
    <dgm:pt modelId="{50EE925D-C281-4009-97AA-0045ABA8737A}" type="pres">
      <dgm:prSet presAssocID="{EA033C83-0CFF-4156-AEC0-A78249C10EBF}" presName="tx1" presStyleLbl="revTx" presStyleIdx="10" presStyleCnt="16"/>
      <dgm:spPr>
        <a:prstGeom prst="rect">
          <a:avLst/>
        </a:prstGeom>
      </dgm:spPr>
    </dgm:pt>
    <dgm:pt modelId="{1EBCC669-4B01-4C34-A934-9B98AFE764C7}" type="pres">
      <dgm:prSet presAssocID="{EA033C83-0CFF-4156-AEC0-A78249C10EBF}" presName="vert1" presStyleCnt="0"/>
      <dgm:spPr/>
    </dgm:pt>
    <dgm:pt modelId="{799C60C2-CFA3-4903-BFDB-924C8A7E3307}" type="pres">
      <dgm:prSet presAssocID="{F3A51E58-5D40-4604-BC3C-3DFCA33449F1}" presName="thickLine" presStyleLbl="alignNode1" presStyleIdx="11" presStyleCnt="16"/>
      <dgm:spPr/>
    </dgm:pt>
    <dgm:pt modelId="{D415DEEE-EFB0-4580-A486-8B3F8AF4E6B1}" type="pres">
      <dgm:prSet presAssocID="{F3A51E58-5D40-4604-BC3C-3DFCA33449F1}" presName="horz1" presStyleCnt="0"/>
      <dgm:spPr/>
    </dgm:pt>
    <dgm:pt modelId="{09CCB246-A28C-4D9C-BF79-4737BD4145E8}" type="pres">
      <dgm:prSet presAssocID="{F3A51E58-5D40-4604-BC3C-3DFCA33449F1}" presName="tx1" presStyleLbl="revTx" presStyleIdx="11" presStyleCnt="16"/>
      <dgm:spPr>
        <a:prstGeom prst="rect">
          <a:avLst/>
        </a:prstGeom>
      </dgm:spPr>
    </dgm:pt>
    <dgm:pt modelId="{F58393CE-9921-405D-9136-9E5998D322C4}" type="pres">
      <dgm:prSet presAssocID="{F3A51E58-5D40-4604-BC3C-3DFCA33449F1}" presName="vert1" presStyleCnt="0"/>
      <dgm:spPr/>
    </dgm:pt>
    <dgm:pt modelId="{318317EF-E02D-458C-A514-00B794E619F5}" type="pres">
      <dgm:prSet presAssocID="{4864FCBB-642A-4551-BF01-49BE03CD90A9}" presName="thickLine" presStyleLbl="alignNode1" presStyleIdx="12" presStyleCnt="16"/>
      <dgm:spPr>
        <a:xfrm>
          <a:off x="0" y="3801727"/>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6165790C-5D1C-4268-94E9-E85AC4BFB95C}" type="pres">
      <dgm:prSet presAssocID="{4864FCBB-642A-4551-BF01-49BE03CD90A9}" presName="horz1" presStyleCnt="0"/>
      <dgm:spPr/>
    </dgm:pt>
    <dgm:pt modelId="{2B3E9DC6-993E-42EE-B350-62AF729C38C0}" type="pres">
      <dgm:prSet presAssocID="{4864FCBB-642A-4551-BF01-49BE03CD90A9}" presName="tx1" presStyleLbl="revTx" presStyleIdx="12" presStyleCnt="16"/>
      <dgm:spPr/>
    </dgm:pt>
    <dgm:pt modelId="{B3D5776B-010F-499E-A5B3-24B9C14195A1}" type="pres">
      <dgm:prSet presAssocID="{4864FCBB-642A-4551-BF01-49BE03CD90A9}" presName="vert1" presStyleCnt="0"/>
      <dgm:spPr/>
    </dgm:pt>
    <dgm:pt modelId="{1051EEAB-0B14-495A-B145-98DACAF44245}" type="pres">
      <dgm:prSet presAssocID="{5CC685B2-8760-4F0C-B504-65A66F6E9341}" presName="thickLine" presStyleLbl="alignNode1" presStyleIdx="13" presStyleCnt="16"/>
      <dgm:spPr>
        <a:xfrm>
          <a:off x="0" y="4147281"/>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2C76E09E-EE0F-4141-A765-DDB5C2D1DF65}" type="pres">
      <dgm:prSet presAssocID="{5CC685B2-8760-4F0C-B504-65A66F6E9341}" presName="horz1" presStyleCnt="0"/>
      <dgm:spPr/>
    </dgm:pt>
    <dgm:pt modelId="{3950AA20-A78E-4F78-B372-F8D04201E9AC}" type="pres">
      <dgm:prSet presAssocID="{5CC685B2-8760-4F0C-B504-65A66F6E9341}" presName="tx1" presStyleLbl="revTx" presStyleIdx="13" presStyleCnt="16"/>
      <dgm:spPr/>
    </dgm:pt>
    <dgm:pt modelId="{3DD5582E-361A-414E-AA83-AE957B659FBC}" type="pres">
      <dgm:prSet presAssocID="{5CC685B2-8760-4F0C-B504-65A66F6E9341}" presName="vert1" presStyleCnt="0"/>
      <dgm:spPr/>
    </dgm:pt>
    <dgm:pt modelId="{432279AB-525F-4253-8294-507E8C9C5B90}" type="pres">
      <dgm:prSet presAssocID="{60653103-BB2E-4B55-B136-2EA30FA8CEBC}" presName="thickLine" presStyleLbl="alignNode1" presStyleIdx="14" presStyleCnt="16"/>
      <dgm:spPr>
        <a:xfrm>
          <a:off x="0" y="4492835"/>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E370F1D8-D895-494B-B75D-8A980125B595}" type="pres">
      <dgm:prSet presAssocID="{60653103-BB2E-4B55-B136-2EA30FA8CEBC}" presName="horz1" presStyleCnt="0"/>
      <dgm:spPr/>
    </dgm:pt>
    <dgm:pt modelId="{0FB9DC32-D0DC-4B69-8C85-650BC5DB0B9F}" type="pres">
      <dgm:prSet presAssocID="{60653103-BB2E-4B55-B136-2EA30FA8CEBC}" presName="tx1" presStyleLbl="revTx" presStyleIdx="14" presStyleCnt="16"/>
      <dgm:spPr/>
    </dgm:pt>
    <dgm:pt modelId="{FB966E0B-3593-475C-984D-0489910FB0B0}" type="pres">
      <dgm:prSet presAssocID="{60653103-BB2E-4B55-B136-2EA30FA8CEBC}" presName="vert1" presStyleCnt="0"/>
      <dgm:spPr/>
    </dgm:pt>
    <dgm:pt modelId="{59C7CDC4-D4EC-426B-95F4-DF36B8D3799E}" type="pres">
      <dgm:prSet presAssocID="{3FA2958E-7D21-466A-9E45-DB2ED17F6D58}" presName="thickLine" presStyleLbl="alignNode1" presStyleIdx="15" presStyleCnt="16"/>
      <dgm:spPr>
        <a:xfrm>
          <a:off x="0" y="4838389"/>
          <a:ext cx="11546242"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pt>
    <dgm:pt modelId="{1B83905F-BFAC-40CF-8AB5-B10418134A2B}" type="pres">
      <dgm:prSet presAssocID="{3FA2958E-7D21-466A-9E45-DB2ED17F6D58}" presName="horz1" presStyleCnt="0"/>
      <dgm:spPr/>
    </dgm:pt>
    <dgm:pt modelId="{E3A504D4-649E-4ECF-A9C3-36E4C2CF5A47}" type="pres">
      <dgm:prSet presAssocID="{3FA2958E-7D21-466A-9E45-DB2ED17F6D58}" presName="tx1" presStyleLbl="revTx" presStyleIdx="15" presStyleCnt="16"/>
      <dgm:spPr/>
    </dgm:pt>
    <dgm:pt modelId="{2725F783-B28E-4659-B689-EF87DD671F28}" type="pres">
      <dgm:prSet presAssocID="{3FA2958E-7D21-466A-9E45-DB2ED17F6D58}" presName="vert1" presStyleCnt="0"/>
      <dgm:spPr/>
    </dgm:pt>
  </dgm:ptLst>
  <dgm:cxnLst>
    <dgm:cxn modelId="{0D16B403-2FE3-495D-8D0A-89B17D4D85ED}" srcId="{069B35EF-FF6A-4EE0-AC79-60453275AF34}" destId="{F3A51E58-5D40-4604-BC3C-3DFCA33449F1}" srcOrd="11" destOrd="0" parTransId="{A3ABAC88-BAAB-429B-B325-DA58D80B534D}" sibTransId="{9A70E8D7-CA3C-4C4D-95CC-B52AACA85DF3}"/>
    <dgm:cxn modelId="{52DB630C-73D4-41D8-A42A-B9CF34948BC2}" type="presOf" srcId="{A4C369FE-A91B-4CCD-BEB8-600A4372D038}" destId="{F2917E2B-B9DA-43BF-BBC4-CB1C3E62436D}" srcOrd="0" destOrd="0" presId="urn:microsoft.com/office/officeart/2008/layout/LinedList"/>
    <dgm:cxn modelId="{75FE4F10-1B64-4385-8A53-9AA79B31A36B}" type="presOf" srcId="{0D8F1D20-B255-499B-BBFD-2C2AE2557352}" destId="{E4B1A47F-DDB0-4BAE-A31C-8D462ED4CCD1}" srcOrd="0" destOrd="0" presId="urn:microsoft.com/office/officeart/2008/layout/LinedList"/>
    <dgm:cxn modelId="{546FC618-CA6B-4D6D-82B8-8327B172B154}" srcId="{069B35EF-FF6A-4EE0-AC79-60453275AF34}" destId="{EDB6002B-DB32-4F10-A9FE-EA15CBF76F9C}" srcOrd="2" destOrd="0" parTransId="{40CBD361-2066-46C4-B1C9-2FF2BF2FE2B7}" sibTransId="{CFBD45AB-6B57-4EA4-B3DB-A0B853417390}"/>
    <dgm:cxn modelId="{D4132819-4B48-4F89-A1C4-D2D9C062BFDF}" srcId="{069B35EF-FF6A-4EE0-AC79-60453275AF34}" destId="{E3745B69-B878-4054-ABB3-CAAF8800B99C}" srcOrd="0" destOrd="0" parTransId="{27DC32EE-F316-4115-9222-524C243E41E2}" sibTransId="{A550FDE1-9C3C-49B9-90C0-7D440EDCD7E6}"/>
    <dgm:cxn modelId="{70C2C521-09D4-4DBB-A581-22D7980708BF}" type="presOf" srcId="{F3A7A0AD-2BAF-484F-9A49-2F9B5D56E833}" destId="{39DBDD2C-30C0-4B10-82C4-734C5CCB8D6B}" srcOrd="0" destOrd="0" presId="urn:microsoft.com/office/officeart/2008/layout/LinedList"/>
    <dgm:cxn modelId="{7A6F2C26-C743-4F43-8A24-8ED8A3EDDBAE}" type="presOf" srcId="{D18A9D14-045D-4EAC-9234-FF9D6D311950}" destId="{A6B03E9E-682A-4558-B399-BFE7C2673AFD}" srcOrd="0" destOrd="0" presId="urn:microsoft.com/office/officeart/2008/layout/LinedList"/>
    <dgm:cxn modelId="{4B98EB31-EFBE-44E5-8E83-46C5FA20F79B}" type="presOf" srcId="{3FA2958E-7D21-466A-9E45-DB2ED17F6D58}" destId="{E3A504D4-649E-4ECF-A9C3-36E4C2CF5A47}" srcOrd="0" destOrd="0" presId="urn:microsoft.com/office/officeart/2008/layout/LinedList"/>
    <dgm:cxn modelId="{1F646C34-BB1B-4B79-81FB-528ADBDB8D06}" srcId="{069B35EF-FF6A-4EE0-AC79-60453275AF34}" destId="{3FA2958E-7D21-466A-9E45-DB2ED17F6D58}" srcOrd="15" destOrd="0" parTransId="{31958DC5-DF93-473C-B1EA-F6ED2341DF54}" sibTransId="{C1604BD6-1948-40B4-87B1-AC233D06083D}"/>
    <dgm:cxn modelId="{7E9B0040-61E1-4957-B07B-F78ECFF71C3F}" type="presOf" srcId="{DD955AF3-B644-4629-BA8F-7D6BD27E9664}" destId="{09E4787B-CCB9-440A-8984-8D2FA461E576}" srcOrd="0" destOrd="0" presId="urn:microsoft.com/office/officeart/2008/layout/LinedList"/>
    <dgm:cxn modelId="{DF2A6243-E786-4882-A16A-15D727B9A289}" type="presOf" srcId="{5CC685B2-8760-4F0C-B504-65A66F6E9341}" destId="{3950AA20-A78E-4F78-B372-F8D04201E9AC}" srcOrd="0" destOrd="0" presId="urn:microsoft.com/office/officeart/2008/layout/LinedList"/>
    <dgm:cxn modelId="{F016916C-EC6F-4099-95FA-8F3674FCB0B6}" srcId="{069B35EF-FF6A-4EE0-AC79-60453275AF34}" destId="{F3A7A0AD-2BAF-484F-9A49-2F9B5D56E833}" srcOrd="4" destOrd="0" parTransId="{4DA1D8AB-54D5-44C2-831F-94342C3A5075}" sibTransId="{E0092F64-9DAC-458A-B8C4-08580514C567}"/>
    <dgm:cxn modelId="{73ED5B4E-B6C2-4AD3-8775-EA233886CE96}" srcId="{069B35EF-FF6A-4EE0-AC79-60453275AF34}" destId="{5CC685B2-8760-4F0C-B504-65A66F6E9341}" srcOrd="13" destOrd="0" parTransId="{B21E60FD-7584-497B-A592-7736376955B6}" sibTransId="{77815A8D-DC3E-47E3-A343-B11258E8FCB2}"/>
    <dgm:cxn modelId="{A232874E-6008-416C-A3C1-7D9B03A45CE3}" srcId="{069B35EF-FF6A-4EE0-AC79-60453275AF34}" destId="{F4F33C7F-960B-4C8D-9883-A6B61FC6E1CE}" srcOrd="8" destOrd="0" parTransId="{66E042E5-FB09-4088-8F53-B2C6564C9F04}" sibTransId="{3A0455FA-3307-42A2-908D-B62190A5D670}"/>
    <dgm:cxn modelId="{1C938058-002F-4761-9F39-8F2538FFD2F8}" srcId="{069B35EF-FF6A-4EE0-AC79-60453275AF34}" destId="{A4C369FE-A91B-4CCD-BEB8-600A4372D038}" srcOrd="6" destOrd="0" parTransId="{0DAB71D7-089A-4095-8E0F-FE6E100D6261}" sibTransId="{2DC889C8-D6FA-45DB-A768-C6050BB06AE4}"/>
    <dgm:cxn modelId="{6686377D-0762-49BA-B2CF-8282330AD351}" type="presOf" srcId="{EA033C83-0CFF-4156-AEC0-A78249C10EBF}" destId="{50EE925D-C281-4009-97AA-0045ABA8737A}" srcOrd="0" destOrd="0" presId="urn:microsoft.com/office/officeart/2008/layout/LinedList"/>
    <dgm:cxn modelId="{2D63B17D-15A7-4638-BAE7-79DE7E359F21}" type="presOf" srcId="{4864FCBB-642A-4551-BF01-49BE03CD90A9}" destId="{2B3E9DC6-993E-42EE-B350-62AF729C38C0}" srcOrd="0" destOrd="0" presId="urn:microsoft.com/office/officeart/2008/layout/LinedList"/>
    <dgm:cxn modelId="{19A67A8C-B39A-45F2-B004-5199D7FD4C92}" srcId="{069B35EF-FF6A-4EE0-AC79-60453275AF34}" destId="{DD955AF3-B644-4629-BA8F-7D6BD27E9664}" srcOrd="1" destOrd="0" parTransId="{27D0C1A6-B0DE-4C9B-BF29-27A86E40CD21}" sibTransId="{80A97A8F-6F3B-4A56-A8DD-60D3B17A9288}"/>
    <dgm:cxn modelId="{A05A1093-7EB9-4ACD-A1D2-6D779E296B73}" type="presOf" srcId="{60653103-BB2E-4B55-B136-2EA30FA8CEBC}" destId="{0FB9DC32-D0DC-4B69-8C85-650BC5DB0B9F}" srcOrd="0" destOrd="0" presId="urn:microsoft.com/office/officeart/2008/layout/LinedList"/>
    <dgm:cxn modelId="{64553C9A-461D-408D-A647-741157ED14B7}" type="presOf" srcId="{116BC15A-CD9D-4466-B81D-72B2EA9A7A1B}" destId="{1558386C-1326-430E-A527-837D09D7A7C3}" srcOrd="0" destOrd="0" presId="urn:microsoft.com/office/officeart/2008/layout/LinedList"/>
    <dgm:cxn modelId="{34A0F29C-C6B2-4A27-BCF5-2EF95FBBF046}" type="presOf" srcId="{069B35EF-FF6A-4EE0-AC79-60453275AF34}" destId="{2A2AB2EB-E81C-443D-A1A2-681504FB3C1F}" srcOrd="0" destOrd="0" presId="urn:microsoft.com/office/officeart/2008/layout/LinedList"/>
    <dgm:cxn modelId="{EF0F0EA7-F3EB-4C11-9E77-D12C581CCEBD}" type="presOf" srcId="{94A5F3A1-6211-46DF-BC60-7983D1285DCC}" destId="{A7DAE887-8FA1-46C7-8B9D-FF88737CC729}" srcOrd="0" destOrd="0" presId="urn:microsoft.com/office/officeart/2008/layout/LinedList"/>
    <dgm:cxn modelId="{F10687B5-BEA7-4ACF-99F9-9F130FA332CB}" srcId="{069B35EF-FF6A-4EE0-AC79-60453275AF34}" destId="{4864FCBB-642A-4551-BF01-49BE03CD90A9}" srcOrd="12" destOrd="0" parTransId="{71C7FC41-E833-4CAE-90F8-9CC70C4BDCBC}" sibTransId="{728C7B3F-69BC-4C23-A190-FC57B75C80B1}"/>
    <dgm:cxn modelId="{05F48DB6-35CA-4640-A207-BB93933E2A01}" srcId="{069B35EF-FF6A-4EE0-AC79-60453275AF34}" destId="{116BC15A-CD9D-4466-B81D-72B2EA9A7A1B}" srcOrd="7" destOrd="0" parTransId="{2C02C76A-C4B6-4CC6-A2D4-8D304300FC42}" sibTransId="{EC5148C1-6977-442B-83AE-16537DC6E197}"/>
    <dgm:cxn modelId="{4A8D3BBB-CD26-4B98-A3C9-F45C34D11A98}" type="presOf" srcId="{F4F33C7F-960B-4C8D-9883-A6B61FC6E1CE}" destId="{E8B31261-A937-45BA-A839-EC014DD32FFD}" srcOrd="0" destOrd="0" presId="urn:microsoft.com/office/officeart/2008/layout/LinedList"/>
    <dgm:cxn modelId="{EFA3F2BD-8436-48FD-A26F-AC7E3828FD84}" srcId="{069B35EF-FF6A-4EE0-AC79-60453275AF34}" destId="{D18A9D14-045D-4EAC-9234-FF9D6D311950}" srcOrd="3" destOrd="0" parTransId="{E4A5A173-7A01-4500-B22C-2C73922448C9}" sibTransId="{5A8F13EC-1FEB-4C64-9D7C-7766BB9919A3}"/>
    <dgm:cxn modelId="{80D1DEC3-DD36-4CE3-96FF-0CEF608B7D97}" srcId="{069B35EF-FF6A-4EE0-AC79-60453275AF34}" destId="{60653103-BB2E-4B55-B136-2EA30FA8CEBC}" srcOrd="14" destOrd="0" parTransId="{B2B5317E-A24B-4B93-9255-E0C82F91A6A1}" sibTransId="{03399D8F-DFD9-4EEC-BB4C-7FA89AEFCBB2}"/>
    <dgm:cxn modelId="{3004E2CC-7DDA-4FC6-B5E0-FF46ECDDEDC5}" srcId="{069B35EF-FF6A-4EE0-AC79-60453275AF34}" destId="{0D8F1D20-B255-499B-BBFD-2C2AE2557352}" srcOrd="9" destOrd="0" parTransId="{8C475CC7-7873-4AEE-AC00-AC176E555803}" sibTransId="{C6772EEF-FF15-45D7-A056-D3B1C04CEE23}"/>
    <dgm:cxn modelId="{B85F5DD1-8B10-4D14-BDC2-C6B2204BFECA}" type="presOf" srcId="{F3A51E58-5D40-4604-BC3C-3DFCA33449F1}" destId="{09CCB246-A28C-4D9C-BF79-4737BD4145E8}" srcOrd="0" destOrd="0" presId="urn:microsoft.com/office/officeart/2008/layout/LinedList"/>
    <dgm:cxn modelId="{07F80DE4-A4DF-4D66-856A-A54EE923762E}" srcId="{069B35EF-FF6A-4EE0-AC79-60453275AF34}" destId="{EA033C83-0CFF-4156-AEC0-A78249C10EBF}" srcOrd="10" destOrd="0" parTransId="{2B83D493-BC41-41CD-BF50-8BB61C354E49}" sibTransId="{8E4BF852-7A35-42CC-B2B7-5B2CE308172B}"/>
    <dgm:cxn modelId="{23D0AFE6-A621-42DB-83E7-6EA7F86ADF4E}" type="presOf" srcId="{E3745B69-B878-4054-ABB3-CAAF8800B99C}" destId="{6955A6D9-C9B0-4FCA-9753-040DAB91918B}" srcOrd="0" destOrd="0" presId="urn:microsoft.com/office/officeart/2008/layout/LinedList"/>
    <dgm:cxn modelId="{354E0BF4-3993-456C-A4B7-E4449E30838B}" srcId="{069B35EF-FF6A-4EE0-AC79-60453275AF34}" destId="{94A5F3A1-6211-46DF-BC60-7983D1285DCC}" srcOrd="5" destOrd="0" parTransId="{3679ABB4-7D47-47CC-9CFF-023DBED2A578}" sibTransId="{7DB3438C-42E0-46BF-87FD-DD267DDBCEC9}"/>
    <dgm:cxn modelId="{6E9AEFF6-E749-48BC-A046-8BFE8BAC598C}" type="presOf" srcId="{EDB6002B-DB32-4F10-A9FE-EA15CBF76F9C}" destId="{21D0E80F-AFB2-41B8-A4C4-07E1859EE2B1}" srcOrd="0" destOrd="0" presId="urn:microsoft.com/office/officeart/2008/layout/LinedList"/>
    <dgm:cxn modelId="{122199B9-0714-46F1-A1DD-FEE4424E1818}" type="presParOf" srcId="{2A2AB2EB-E81C-443D-A1A2-681504FB3C1F}" destId="{EFCE570F-1BE0-4946-B230-FE56BD6EB3EE}" srcOrd="0" destOrd="0" presId="urn:microsoft.com/office/officeart/2008/layout/LinedList"/>
    <dgm:cxn modelId="{4F62B314-E98B-4D08-BECA-203E44C88FA5}" type="presParOf" srcId="{2A2AB2EB-E81C-443D-A1A2-681504FB3C1F}" destId="{3554F4DE-D2EF-4701-B225-85068D3FBB7B}" srcOrd="1" destOrd="0" presId="urn:microsoft.com/office/officeart/2008/layout/LinedList"/>
    <dgm:cxn modelId="{CFADE136-6AE2-4C00-BAF0-CE248DB0FD68}" type="presParOf" srcId="{3554F4DE-D2EF-4701-B225-85068D3FBB7B}" destId="{6955A6D9-C9B0-4FCA-9753-040DAB91918B}" srcOrd="0" destOrd="0" presId="urn:microsoft.com/office/officeart/2008/layout/LinedList"/>
    <dgm:cxn modelId="{51CCF79E-8832-48A2-91C5-1FF5A392D95D}" type="presParOf" srcId="{3554F4DE-D2EF-4701-B225-85068D3FBB7B}" destId="{20D7BACC-EE4C-4393-A5B0-3E2CAFADBF4E}" srcOrd="1" destOrd="0" presId="urn:microsoft.com/office/officeart/2008/layout/LinedList"/>
    <dgm:cxn modelId="{9E4570BA-BCC8-42F0-B51C-33D56996E8E2}" type="presParOf" srcId="{2A2AB2EB-E81C-443D-A1A2-681504FB3C1F}" destId="{B7BA9C56-6094-4ED3-81AC-5C4327C3FA7A}" srcOrd="2" destOrd="0" presId="urn:microsoft.com/office/officeart/2008/layout/LinedList"/>
    <dgm:cxn modelId="{C8753AF8-9830-4B4A-B074-CFF3B6CA99B7}" type="presParOf" srcId="{2A2AB2EB-E81C-443D-A1A2-681504FB3C1F}" destId="{1C64F7D7-E19C-40A8-BEA4-82F95BA51C5D}" srcOrd="3" destOrd="0" presId="urn:microsoft.com/office/officeart/2008/layout/LinedList"/>
    <dgm:cxn modelId="{71926AA2-B614-4FC3-ABEB-9FBD6521FF39}" type="presParOf" srcId="{1C64F7D7-E19C-40A8-BEA4-82F95BA51C5D}" destId="{09E4787B-CCB9-440A-8984-8D2FA461E576}" srcOrd="0" destOrd="0" presId="urn:microsoft.com/office/officeart/2008/layout/LinedList"/>
    <dgm:cxn modelId="{7FBF88A2-E0FC-429B-AD5D-453C067D88E4}" type="presParOf" srcId="{1C64F7D7-E19C-40A8-BEA4-82F95BA51C5D}" destId="{66D29977-0ACC-4333-9140-A537FD25E00E}" srcOrd="1" destOrd="0" presId="urn:microsoft.com/office/officeart/2008/layout/LinedList"/>
    <dgm:cxn modelId="{CB1C58AC-94B6-4589-8A96-1D9E5D3EEA26}" type="presParOf" srcId="{2A2AB2EB-E81C-443D-A1A2-681504FB3C1F}" destId="{8BE88CAD-4BD5-4C8A-93C2-3F45E2003105}" srcOrd="4" destOrd="0" presId="urn:microsoft.com/office/officeart/2008/layout/LinedList"/>
    <dgm:cxn modelId="{0E9E06AF-BFEB-4102-A195-30F1E0E38792}" type="presParOf" srcId="{2A2AB2EB-E81C-443D-A1A2-681504FB3C1F}" destId="{3C103F3D-3E25-4EAF-9843-148F55630DE5}" srcOrd="5" destOrd="0" presId="urn:microsoft.com/office/officeart/2008/layout/LinedList"/>
    <dgm:cxn modelId="{99E63507-2E2A-4795-B87E-31AD9F70D4EF}" type="presParOf" srcId="{3C103F3D-3E25-4EAF-9843-148F55630DE5}" destId="{21D0E80F-AFB2-41B8-A4C4-07E1859EE2B1}" srcOrd="0" destOrd="0" presId="urn:microsoft.com/office/officeart/2008/layout/LinedList"/>
    <dgm:cxn modelId="{DD8D1A16-4C67-4776-A95D-C400730FCBD4}" type="presParOf" srcId="{3C103F3D-3E25-4EAF-9843-148F55630DE5}" destId="{E9276191-F657-4BF9-9F29-69D68AE1E332}" srcOrd="1" destOrd="0" presId="urn:microsoft.com/office/officeart/2008/layout/LinedList"/>
    <dgm:cxn modelId="{CFC4DE68-7FDF-4ABC-A168-E3AA06C3A517}" type="presParOf" srcId="{2A2AB2EB-E81C-443D-A1A2-681504FB3C1F}" destId="{4C0F870D-45BB-4130-A67D-73F9D79A5C07}" srcOrd="6" destOrd="0" presId="urn:microsoft.com/office/officeart/2008/layout/LinedList"/>
    <dgm:cxn modelId="{9E61AACE-F5E0-4F2E-9142-C835C57249B1}" type="presParOf" srcId="{2A2AB2EB-E81C-443D-A1A2-681504FB3C1F}" destId="{0E1C337C-EC5A-4B27-A881-A066A0710DF1}" srcOrd="7" destOrd="0" presId="urn:microsoft.com/office/officeart/2008/layout/LinedList"/>
    <dgm:cxn modelId="{0E234F4C-CDB5-4099-842B-9E99E1A937A2}" type="presParOf" srcId="{0E1C337C-EC5A-4B27-A881-A066A0710DF1}" destId="{A6B03E9E-682A-4558-B399-BFE7C2673AFD}" srcOrd="0" destOrd="0" presId="urn:microsoft.com/office/officeart/2008/layout/LinedList"/>
    <dgm:cxn modelId="{E633C0A9-1E3B-49B0-B780-FA56D3CA3F28}" type="presParOf" srcId="{0E1C337C-EC5A-4B27-A881-A066A0710DF1}" destId="{A80F4975-7523-40DA-A2B9-93D936F15157}" srcOrd="1" destOrd="0" presId="urn:microsoft.com/office/officeart/2008/layout/LinedList"/>
    <dgm:cxn modelId="{B389D8E0-866A-4EE0-AEEB-F29DE8641F09}" type="presParOf" srcId="{2A2AB2EB-E81C-443D-A1A2-681504FB3C1F}" destId="{2AB9E3CF-2D8C-435E-A538-6BF706F1649F}" srcOrd="8" destOrd="0" presId="urn:microsoft.com/office/officeart/2008/layout/LinedList"/>
    <dgm:cxn modelId="{69489F73-1378-4DEA-A7B3-D5C6C4D59FD8}" type="presParOf" srcId="{2A2AB2EB-E81C-443D-A1A2-681504FB3C1F}" destId="{18DB654F-AA3B-42AB-935F-A57A2823164A}" srcOrd="9" destOrd="0" presId="urn:microsoft.com/office/officeart/2008/layout/LinedList"/>
    <dgm:cxn modelId="{CC91D819-E27B-4C75-9B6B-17A3AAA94152}" type="presParOf" srcId="{18DB654F-AA3B-42AB-935F-A57A2823164A}" destId="{39DBDD2C-30C0-4B10-82C4-734C5CCB8D6B}" srcOrd="0" destOrd="0" presId="urn:microsoft.com/office/officeart/2008/layout/LinedList"/>
    <dgm:cxn modelId="{454ECE64-52B6-4111-B31E-3F71CD3CDBC6}" type="presParOf" srcId="{18DB654F-AA3B-42AB-935F-A57A2823164A}" destId="{F608BE52-3F3A-4102-A2E9-BC7BF677C605}" srcOrd="1" destOrd="0" presId="urn:microsoft.com/office/officeart/2008/layout/LinedList"/>
    <dgm:cxn modelId="{79E7406A-6560-486F-9749-2037B1379214}" type="presParOf" srcId="{2A2AB2EB-E81C-443D-A1A2-681504FB3C1F}" destId="{92B7BE88-24D8-4CBD-9F1A-DDD03A839820}" srcOrd="10" destOrd="0" presId="urn:microsoft.com/office/officeart/2008/layout/LinedList"/>
    <dgm:cxn modelId="{253DD6BE-26DE-4EB6-836E-DF984ABFFB78}" type="presParOf" srcId="{2A2AB2EB-E81C-443D-A1A2-681504FB3C1F}" destId="{7F23DDE1-2FA1-443F-A814-D0A47C9775D8}" srcOrd="11" destOrd="0" presId="urn:microsoft.com/office/officeart/2008/layout/LinedList"/>
    <dgm:cxn modelId="{B3717BE5-236C-4A98-95C3-B870CF001573}" type="presParOf" srcId="{7F23DDE1-2FA1-443F-A814-D0A47C9775D8}" destId="{A7DAE887-8FA1-46C7-8B9D-FF88737CC729}" srcOrd="0" destOrd="0" presId="urn:microsoft.com/office/officeart/2008/layout/LinedList"/>
    <dgm:cxn modelId="{03D60022-4F2B-42D6-A311-83025DE27DAD}" type="presParOf" srcId="{7F23DDE1-2FA1-443F-A814-D0A47C9775D8}" destId="{33E5B7F8-095D-4A81-B13F-EE495956C029}" srcOrd="1" destOrd="0" presId="urn:microsoft.com/office/officeart/2008/layout/LinedList"/>
    <dgm:cxn modelId="{9EA2F35B-1D34-472A-8629-7A5F4271C752}" type="presParOf" srcId="{2A2AB2EB-E81C-443D-A1A2-681504FB3C1F}" destId="{6562ABAF-7FD8-49B4-9BF1-38DF7A008221}" srcOrd="12" destOrd="0" presId="urn:microsoft.com/office/officeart/2008/layout/LinedList"/>
    <dgm:cxn modelId="{3F38FE62-A555-4091-81AC-5729EA621675}" type="presParOf" srcId="{2A2AB2EB-E81C-443D-A1A2-681504FB3C1F}" destId="{4195B63B-9ECA-47A9-8A5F-41056A2219EC}" srcOrd="13" destOrd="0" presId="urn:microsoft.com/office/officeart/2008/layout/LinedList"/>
    <dgm:cxn modelId="{17666327-431B-44A8-8B2C-0563C112985D}" type="presParOf" srcId="{4195B63B-9ECA-47A9-8A5F-41056A2219EC}" destId="{F2917E2B-B9DA-43BF-BBC4-CB1C3E62436D}" srcOrd="0" destOrd="0" presId="urn:microsoft.com/office/officeart/2008/layout/LinedList"/>
    <dgm:cxn modelId="{2496E7AA-5F2C-433E-9634-87964179F659}" type="presParOf" srcId="{4195B63B-9ECA-47A9-8A5F-41056A2219EC}" destId="{8F968E32-0969-44C4-8257-AC5BAB1ED927}" srcOrd="1" destOrd="0" presId="urn:microsoft.com/office/officeart/2008/layout/LinedList"/>
    <dgm:cxn modelId="{CFE1ECF8-D4A7-4ECB-88A3-55DFD9F042D8}" type="presParOf" srcId="{2A2AB2EB-E81C-443D-A1A2-681504FB3C1F}" destId="{A5ECBD84-CEFE-4F37-8DF6-65BF394E8DBD}" srcOrd="14" destOrd="0" presId="urn:microsoft.com/office/officeart/2008/layout/LinedList"/>
    <dgm:cxn modelId="{90A65C41-7B60-4375-9D9C-842E0A4EDA30}" type="presParOf" srcId="{2A2AB2EB-E81C-443D-A1A2-681504FB3C1F}" destId="{2B303498-C09F-4A28-9708-820DFD44478C}" srcOrd="15" destOrd="0" presId="urn:microsoft.com/office/officeart/2008/layout/LinedList"/>
    <dgm:cxn modelId="{4CCCD9C6-B391-40FA-86B7-EEBB20D0EFF7}" type="presParOf" srcId="{2B303498-C09F-4A28-9708-820DFD44478C}" destId="{1558386C-1326-430E-A527-837D09D7A7C3}" srcOrd="0" destOrd="0" presId="urn:microsoft.com/office/officeart/2008/layout/LinedList"/>
    <dgm:cxn modelId="{218466DD-46EC-4D7B-8333-9C1807A29499}" type="presParOf" srcId="{2B303498-C09F-4A28-9708-820DFD44478C}" destId="{3F5A2941-F828-424E-9B1C-1E5E5C71B732}" srcOrd="1" destOrd="0" presId="urn:microsoft.com/office/officeart/2008/layout/LinedList"/>
    <dgm:cxn modelId="{F95E1166-2276-438B-A123-BFCE55B3B143}" type="presParOf" srcId="{2A2AB2EB-E81C-443D-A1A2-681504FB3C1F}" destId="{34D27646-037B-4C77-9D6F-650BAE4F32D2}" srcOrd="16" destOrd="0" presId="urn:microsoft.com/office/officeart/2008/layout/LinedList"/>
    <dgm:cxn modelId="{7D70C6F7-0FF1-4C85-B914-6B1079A100C6}" type="presParOf" srcId="{2A2AB2EB-E81C-443D-A1A2-681504FB3C1F}" destId="{23C0676A-604A-4A1C-886D-190E0F82B0BD}" srcOrd="17" destOrd="0" presId="urn:microsoft.com/office/officeart/2008/layout/LinedList"/>
    <dgm:cxn modelId="{31D86AAD-41C0-4E4A-AE28-B40879ECACF6}" type="presParOf" srcId="{23C0676A-604A-4A1C-886D-190E0F82B0BD}" destId="{E8B31261-A937-45BA-A839-EC014DD32FFD}" srcOrd="0" destOrd="0" presId="urn:microsoft.com/office/officeart/2008/layout/LinedList"/>
    <dgm:cxn modelId="{5B4972E5-0FA3-420B-8F9A-718C54A54562}" type="presParOf" srcId="{23C0676A-604A-4A1C-886D-190E0F82B0BD}" destId="{31D5411B-1B18-4FCF-B6A4-56981E72F035}" srcOrd="1" destOrd="0" presId="urn:microsoft.com/office/officeart/2008/layout/LinedList"/>
    <dgm:cxn modelId="{010206BC-3EA6-4961-ADA5-6A875232C8CD}" type="presParOf" srcId="{2A2AB2EB-E81C-443D-A1A2-681504FB3C1F}" destId="{8678F8D2-1B08-41FE-BFC1-0A0520484BAB}" srcOrd="18" destOrd="0" presId="urn:microsoft.com/office/officeart/2008/layout/LinedList"/>
    <dgm:cxn modelId="{E79033C9-1FEB-4B5F-B064-D02C92FC3902}" type="presParOf" srcId="{2A2AB2EB-E81C-443D-A1A2-681504FB3C1F}" destId="{DA1E7E07-C0FE-4083-8AF6-25A2A512183E}" srcOrd="19" destOrd="0" presId="urn:microsoft.com/office/officeart/2008/layout/LinedList"/>
    <dgm:cxn modelId="{C6EF7789-1BA7-4B8E-A8F3-58FF451D3AE1}" type="presParOf" srcId="{DA1E7E07-C0FE-4083-8AF6-25A2A512183E}" destId="{E4B1A47F-DDB0-4BAE-A31C-8D462ED4CCD1}" srcOrd="0" destOrd="0" presId="urn:microsoft.com/office/officeart/2008/layout/LinedList"/>
    <dgm:cxn modelId="{5839065B-F56A-452E-9998-F3BCC97B0464}" type="presParOf" srcId="{DA1E7E07-C0FE-4083-8AF6-25A2A512183E}" destId="{AD8558D9-D4FC-4233-BA64-0439A30C7951}" srcOrd="1" destOrd="0" presId="urn:microsoft.com/office/officeart/2008/layout/LinedList"/>
    <dgm:cxn modelId="{3962D083-B144-4235-8B9A-A1B322DA663B}" type="presParOf" srcId="{2A2AB2EB-E81C-443D-A1A2-681504FB3C1F}" destId="{E1300F52-52D1-4E83-90D0-C8F8B85D6A6F}" srcOrd="20" destOrd="0" presId="urn:microsoft.com/office/officeart/2008/layout/LinedList"/>
    <dgm:cxn modelId="{07001BD0-4A70-4A09-9673-0AB9026EC3CA}" type="presParOf" srcId="{2A2AB2EB-E81C-443D-A1A2-681504FB3C1F}" destId="{7CF72A55-81D1-424A-B4FB-7BB39C5741FA}" srcOrd="21" destOrd="0" presId="urn:microsoft.com/office/officeart/2008/layout/LinedList"/>
    <dgm:cxn modelId="{88D5DC5A-86B3-4AB1-A4CC-E80AD5D2FE18}" type="presParOf" srcId="{7CF72A55-81D1-424A-B4FB-7BB39C5741FA}" destId="{50EE925D-C281-4009-97AA-0045ABA8737A}" srcOrd="0" destOrd="0" presId="urn:microsoft.com/office/officeart/2008/layout/LinedList"/>
    <dgm:cxn modelId="{C25DAC33-1B2A-4285-92A4-99C63D6E2426}" type="presParOf" srcId="{7CF72A55-81D1-424A-B4FB-7BB39C5741FA}" destId="{1EBCC669-4B01-4C34-A934-9B98AFE764C7}" srcOrd="1" destOrd="0" presId="urn:microsoft.com/office/officeart/2008/layout/LinedList"/>
    <dgm:cxn modelId="{AB7409C7-A08C-4D65-8C59-7A7E430F9310}" type="presParOf" srcId="{2A2AB2EB-E81C-443D-A1A2-681504FB3C1F}" destId="{799C60C2-CFA3-4903-BFDB-924C8A7E3307}" srcOrd="22" destOrd="0" presId="urn:microsoft.com/office/officeart/2008/layout/LinedList"/>
    <dgm:cxn modelId="{41310826-2A71-4975-B59F-899BF9FA0951}" type="presParOf" srcId="{2A2AB2EB-E81C-443D-A1A2-681504FB3C1F}" destId="{D415DEEE-EFB0-4580-A486-8B3F8AF4E6B1}" srcOrd="23" destOrd="0" presId="urn:microsoft.com/office/officeart/2008/layout/LinedList"/>
    <dgm:cxn modelId="{8C4FDC0C-B8BF-4231-8E86-03BCBE2510EA}" type="presParOf" srcId="{D415DEEE-EFB0-4580-A486-8B3F8AF4E6B1}" destId="{09CCB246-A28C-4D9C-BF79-4737BD4145E8}" srcOrd="0" destOrd="0" presId="urn:microsoft.com/office/officeart/2008/layout/LinedList"/>
    <dgm:cxn modelId="{F8302741-5426-4EB2-9137-2800135106C9}" type="presParOf" srcId="{D415DEEE-EFB0-4580-A486-8B3F8AF4E6B1}" destId="{F58393CE-9921-405D-9136-9E5998D322C4}" srcOrd="1" destOrd="0" presId="urn:microsoft.com/office/officeart/2008/layout/LinedList"/>
    <dgm:cxn modelId="{9241D689-DC25-4B8F-8DEC-6D227B511CFB}" type="presParOf" srcId="{2A2AB2EB-E81C-443D-A1A2-681504FB3C1F}" destId="{318317EF-E02D-458C-A514-00B794E619F5}" srcOrd="24" destOrd="0" presId="urn:microsoft.com/office/officeart/2008/layout/LinedList"/>
    <dgm:cxn modelId="{E544739D-7B36-4647-8A9C-F83727FBE461}" type="presParOf" srcId="{2A2AB2EB-E81C-443D-A1A2-681504FB3C1F}" destId="{6165790C-5D1C-4268-94E9-E85AC4BFB95C}" srcOrd="25" destOrd="0" presId="urn:microsoft.com/office/officeart/2008/layout/LinedList"/>
    <dgm:cxn modelId="{7FA110F1-8905-4B2F-8C6F-10E3A0D76A41}" type="presParOf" srcId="{6165790C-5D1C-4268-94E9-E85AC4BFB95C}" destId="{2B3E9DC6-993E-42EE-B350-62AF729C38C0}" srcOrd="0" destOrd="0" presId="urn:microsoft.com/office/officeart/2008/layout/LinedList"/>
    <dgm:cxn modelId="{418A95D1-B90A-4244-A92E-B186252AF454}" type="presParOf" srcId="{6165790C-5D1C-4268-94E9-E85AC4BFB95C}" destId="{B3D5776B-010F-499E-A5B3-24B9C14195A1}" srcOrd="1" destOrd="0" presId="urn:microsoft.com/office/officeart/2008/layout/LinedList"/>
    <dgm:cxn modelId="{A0D36619-0AE9-4BA4-B1F0-48821E59FD31}" type="presParOf" srcId="{2A2AB2EB-E81C-443D-A1A2-681504FB3C1F}" destId="{1051EEAB-0B14-495A-B145-98DACAF44245}" srcOrd="26" destOrd="0" presId="urn:microsoft.com/office/officeart/2008/layout/LinedList"/>
    <dgm:cxn modelId="{EB47DA90-ED2E-4217-A745-FF9D31394C3A}" type="presParOf" srcId="{2A2AB2EB-E81C-443D-A1A2-681504FB3C1F}" destId="{2C76E09E-EE0F-4141-A765-DDB5C2D1DF65}" srcOrd="27" destOrd="0" presId="urn:microsoft.com/office/officeart/2008/layout/LinedList"/>
    <dgm:cxn modelId="{50D079CB-D86C-44BA-AC08-A63076F63791}" type="presParOf" srcId="{2C76E09E-EE0F-4141-A765-DDB5C2D1DF65}" destId="{3950AA20-A78E-4F78-B372-F8D04201E9AC}" srcOrd="0" destOrd="0" presId="urn:microsoft.com/office/officeart/2008/layout/LinedList"/>
    <dgm:cxn modelId="{B0A8D729-08D3-4D3C-A21C-4F794D8255B5}" type="presParOf" srcId="{2C76E09E-EE0F-4141-A765-DDB5C2D1DF65}" destId="{3DD5582E-361A-414E-AA83-AE957B659FBC}" srcOrd="1" destOrd="0" presId="urn:microsoft.com/office/officeart/2008/layout/LinedList"/>
    <dgm:cxn modelId="{3EBD3EA8-62FA-4154-A35D-7A6D9400A2FC}" type="presParOf" srcId="{2A2AB2EB-E81C-443D-A1A2-681504FB3C1F}" destId="{432279AB-525F-4253-8294-507E8C9C5B90}" srcOrd="28" destOrd="0" presId="urn:microsoft.com/office/officeart/2008/layout/LinedList"/>
    <dgm:cxn modelId="{19E979F5-FAD8-4A4A-8C82-E8599E9B841C}" type="presParOf" srcId="{2A2AB2EB-E81C-443D-A1A2-681504FB3C1F}" destId="{E370F1D8-D895-494B-B75D-8A980125B595}" srcOrd="29" destOrd="0" presId="urn:microsoft.com/office/officeart/2008/layout/LinedList"/>
    <dgm:cxn modelId="{C81CB394-94ED-4B9C-AE9F-609D68226F32}" type="presParOf" srcId="{E370F1D8-D895-494B-B75D-8A980125B595}" destId="{0FB9DC32-D0DC-4B69-8C85-650BC5DB0B9F}" srcOrd="0" destOrd="0" presId="urn:microsoft.com/office/officeart/2008/layout/LinedList"/>
    <dgm:cxn modelId="{A5DF16BD-86EE-4AD2-BD86-950A6776CE76}" type="presParOf" srcId="{E370F1D8-D895-494B-B75D-8A980125B595}" destId="{FB966E0B-3593-475C-984D-0489910FB0B0}" srcOrd="1" destOrd="0" presId="urn:microsoft.com/office/officeart/2008/layout/LinedList"/>
    <dgm:cxn modelId="{44B79704-A574-4556-B984-D916717C4CD9}" type="presParOf" srcId="{2A2AB2EB-E81C-443D-A1A2-681504FB3C1F}" destId="{59C7CDC4-D4EC-426B-95F4-DF36B8D3799E}" srcOrd="30" destOrd="0" presId="urn:microsoft.com/office/officeart/2008/layout/LinedList"/>
    <dgm:cxn modelId="{F13E4DD5-3F3F-413C-A758-A68EFFA78247}" type="presParOf" srcId="{2A2AB2EB-E81C-443D-A1A2-681504FB3C1F}" destId="{1B83905F-BFAC-40CF-8AB5-B10418134A2B}" srcOrd="31" destOrd="0" presId="urn:microsoft.com/office/officeart/2008/layout/LinedList"/>
    <dgm:cxn modelId="{59AFAE78-ABBF-4AF3-A674-A820B9BEE316}" type="presParOf" srcId="{1B83905F-BFAC-40CF-8AB5-B10418134A2B}" destId="{E3A504D4-649E-4ECF-A9C3-36E4C2CF5A47}" srcOrd="0" destOrd="0" presId="urn:microsoft.com/office/officeart/2008/layout/LinedList"/>
    <dgm:cxn modelId="{DE2EBF7F-175A-4BC1-9662-79ACFCD152F0}" type="presParOf" srcId="{1B83905F-BFAC-40CF-8AB5-B10418134A2B}" destId="{2725F783-B28E-4659-B689-EF87DD671F2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E570F-1BE0-4946-B230-FE56BD6EB3EE}">
      <dsp:nvSpPr>
        <dsp:cNvPr id="0" name=""/>
        <dsp:cNvSpPr/>
      </dsp:nvSpPr>
      <dsp:spPr>
        <a:xfrm>
          <a:off x="0" y="0"/>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55A6D9-C9B0-4FCA-9753-040DAB91918B}">
      <dsp:nvSpPr>
        <dsp:cNvPr id="0" name=""/>
        <dsp:cNvSpPr/>
      </dsp:nvSpPr>
      <dsp:spPr>
        <a:xfrm>
          <a:off x="0" y="0"/>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r>
            <a:rPr lang="fr-FR" sz="1400" b="1" kern="1200" dirty="0">
              <a:solidFill>
                <a:sysClr val="windowText" lastClr="000000">
                  <a:hueOff val="0"/>
                  <a:satOff val="0"/>
                  <a:lumOff val="0"/>
                  <a:alphaOff val="0"/>
                </a:sysClr>
              </a:solidFill>
              <a:latin typeface="+mn-lt"/>
              <a:ea typeface="+mn-ea"/>
              <a:cs typeface="+mn-cs"/>
            </a:rPr>
            <a:t>(</a:t>
          </a:r>
          <a:r>
            <a:rPr lang="fr-FR" sz="1400" b="1" kern="1200" dirty="0">
              <a:solidFill>
                <a:srgbClr val="002060"/>
              </a:solidFill>
              <a:latin typeface="+mn-lt"/>
              <a:ea typeface="+mn-ea"/>
              <a:cs typeface="+mn-cs"/>
            </a:rPr>
            <a:t>e)Business </a:t>
          </a:r>
          <a:r>
            <a:rPr lang="fr-FR" sz="1400" b="1" kern="1200" dirty="0" err="1">
              <a:solidFill>
                <a:srgbClr val="002060"/>
              </a:solidFill>
              <a:latin typeface="+mn-lt"/>
              <a:ea typeface="+mn-ea"/>
              <a:cs typeface="+mn-cs"/>
            </a:rPr>
            <a:t>Development</a:t>
          </a:r>
          <a:r>
            <a:rPr lang="fr-FR" sz="1400" kern="1200" dirty="0">
              <a:solidFill>
                <a:srgbClr val="002060"/>
              </a:solidFill>
              <a:latin typeface="+mn-lt"/>
              <a:ea typeface="+mn-ea"/>
              <a:cs typeface="+mn-cs"/>
            </a:rPr>
            <a:t>				      				French		</a:t>
          </a:r>
          <a:endParaRPr lang="fr-FR" sz="1400" i="1" kern="1200" dirty="0">
            <a:solidFill>
              <a:srgbClr val="002060"/>
            </a:solidFill>
            <a:latin typeface="+mn-lt"/>
            <a:ea typeface="+mn-ea"/>
            <a:cs typeface="+mn-cs"/>
          </a:endParaRPr>
        </a:p>
      </dsp:txBody>
      <dsp:txXfrm>
        <a:off x="0" y="0"/>
        <a:ext cx="10618304" cy="283442"/>
      </dsp:txXfrm>
    </dsp:sp>
    <dsp:sp modelId="{B7BA9C56-6094-4ED3-81AC-5C4327C3FA7A}">
      <dsp:nvSpPr>
        <dsp:cNvPr id="0" name=""/>
        <dsp:cNvSpPr/>
      </dsp:nvSpPr>
      <dsp:spPr>
        <a:xfrm>
          <a:off x="0" y="283442"/>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E4787B-CCB9-440A-8984-8D2FA461E576}">
      <dsp:nvSpPr>
        <dsp:cNvPr id="0" name=""/>
        <dsp:cNvSpPr/>
      </dsp:nvSpPr>
      <dsp:spPr>
        <a:xfrm>
          <a:off x="0" y="283442"/>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r>
            <a:rPr lang="fr-FR" sz="1400" b="1" kern="1200" dirty="0">
              <a:solidFill>
                <a:srgbClr val="002060"/>
              </a:solidFill>
              <a:latin typeface="+mn-lt"/>
              <a:ea typeface="+mn-ea"/>
              <a:cs typeface="+mn-cs"/>
            </a:rPr>
            <a:t>Business Intelligence</a:t>
          </a:r>
          <a:r>
            <a:rPr lang="fr-FR" sz="1400" kern="1200" dirty="0">
              <a:solidFill>
                <a:srgbClr val="002060"/>
              </a:solidFill>
              <a:latin typeface="+mn-lt"/>
              <a:ea typeface="+mn-ea"/>
              <a:cs typeface="+mn-cs"/>
            </a:rPr>
            <a:t>					     			English		</a:t>
          </a:r>
          <a:endParaRPr lang="fr-FR" sz="1400" i="1" kern="1200" dirty="0">
            <a:solidFill>
              <a:srgbClr val="002060"/>
            </a:solidFill>
            <a:latin typeface="+mn-lt"/>
            <a:ea typeface="+mn-ea"/>
            <a:cs typeface="+mn-cs"/>
          </a:endParaRPr>
        </a:p>
      </dsp:txBody>
      <dsp:txXfrm>
        <a:off x="0" y="283442"/>
        <a:ext cx="10618304" cy="283442"/>
      </dsp:txXfrm>
    </dsp:sp>
    <dsp:sp modelId="{8BE88CAD-4BD5-4C8A-93C2-3F45E2003105}">
      <dsp:nvSpPr>
        <dsp:cNvPr id="0" name=""/>
        <dsp:cNvSpPr/>
      </dsp:nvSpPr>
      <dsp:spPr>
        <a:xfrm>
          <a:off x="0" y="566885"/>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D0E80F-AFB2-41B8-A4C4-07E1859EE2B1}">
      <dsp:nvSpPr>
        <dsp:cNvPr id="0" name=""/>
        <dsp:cNvSpPr/>
      </dsp:nvSpPr>
      <dsp:spPr>
        <a:xfrm>
          <a:off x="0" y="566885"/>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r>
            <a:rPr lang="fr-FR" sz="1400" b="1" kern="1200" dirty="0">
              <a:solidFill>
                <a:srgbClr val="002060"/>
              </a:solidFill>
              <a:latin typeface="+mn-lt"/>
              <a:ea typeface="+mn-ea"/>
              <a:cs typeface="+mn-cs"/>
            </a:rPr>
            <a:t>Contrôle de Gestion</a:t>
          </a:r>
          <a:r>
            <a:rPr lang="fr-FR" sz="1400" kern="1200" dirty="0">
              <a:solidFill>
                <a:srgbClr val="002060"/>
              </a:solidFill>
              <a:latin typeface="+mn-lt"/>
              <a:ea typeface="+mn-ea"/>
              <a:cs typeface="+mn-cs"/>
            </a:rPr>
            <a:t>					      				French		</a:t>
          </a:r>
          <a:endParaRPr lang="fr-FR" sz="1400" i="1" kern="1200" dirty="0">
            <a:solidFill>
              <a:srgbClr val="002060"/>
            </a:solidFill>
            <a:latin typeface="+mn-lt"/>
            <a:ea typeface="+mn-ea"/>
            <a:cs typeface="+mn-cs"/>
          </a:endParaRPr>
        </a:p>
      </dsp:txBody>
      <dsp:txXfrm>
        <a:off x="0" y="566885"/>
        <a:ext cx="10618304" cy="283442"/>
      </dsp:txXfrm>
    </dsp:sp>
    <dsp:sp modelId="{4C0F870D-45BB-4130-A67D-73F9D79A5C07}">
      <dsp:nvSpPr>
        <dsp:cNvPr id="0" name=""/>
        <dsp:cNvSpPr/>
      </dsp:nvSpPr>
      <dsp:spPr>
        <a:xfrm>
          <a:off x="0" y="850328"/>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B03E9E-682A-4558-B399-BFE7C2673AFD}">
      <dsp:nvSpPr>
        <dsp:cNvPr id="0" name=""/>
        <dsp:cNvSpPr/>
      </dsp:nvSpPr>
      <dsp:spPr>
        <a:xfrm>
          <a:off x="0" y="850328"/>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FR" sz="1400" b="1" kern="1200" dirty="0">
              <a:solidFill>
                <a:srgbClr val="002060"/>
              </a:solidFill>
              <a:latin typeface="+mn-lt"/>
              <a:ea typeface="+mn-ea"/>
              <a:cs typeface="+mn-cs"/>
            </a:rPr>
            <a:t>Culture Startup et Entrepreneuriat</a:t>
          </a:r>
          <a:r>
            <a:rPr lang="fr-FR" sz="1400" kern="1200" dirty="0">
              <a:solidFill>
                <a:srgbClr val="002060"/>
              </a:solidFill>
              <a:latin typeface="+mn-lt"/>
              <a:ea typeface="+mn-ea"/>
              <a:cs typeface="+mn-cs"/>
            </a:rPr>
            <a:t>			      				French		</a:t>
          </a:r>
          <a:endParaRPr lang="fr-FR" sz="1400" i="1" kern="1200" dirty="0">
            <a:solidFill>
              <a:srgbClr val="002060"/>
            </a:solidFill>
            <a:latin typeface="+mn-lt"/>
            <a:ea typeface="+mn-ea"/>
            <a:cs typeface="+mn-cs"/>
          </a:endParaRPr>
        </a:p>
      </dsp:txBody>
      <dsp:txXfrm>
        <a:off x="0" y="850328"/>
        <a:ext cx="10618304" cy="283442"/>
      </dsp:txXfrm>
    </dsp:sp>
    <dsp:sp modelId="{2AB9E3CF-2D8C-435E-A538-6BF706F1649F}">
      <dsp:nvSpPr>
        <dsp:cNvPr id="0" name=""/>
        <dsp:cNvSpPr/>
      </dsp:nvSpPr>
      <dsp:spPr>
        <a:xfrm>
          <a:off x="0" y="1133770"/>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BDD2C-30C0-4B10-82C4-734C5CCB8D6B}">
      <dsp:nvSpPr>
        <dsp:cNvPr id="0" name=""/>
        <dsp:cNvSpPr/>
      </dsp:nvSpPr>
      <dsp:spPr>
        <a:xfrm>
          <a:off x="0" y="1133770"/>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FR" sz="1400" b="1" kern="1200" dirty="0">
              <a:solidFill>
                <a:srgbClr val="002060"/>
              </a:solidFill>
              <a:latin typeface="+mn-lt"/>
              <a:ea typeface="+mn-ea"/>
              <a:cs typeface="+mn-cs"/>
            </a:rPr>
            <a:t>Design de la Redirection Ecologique			      			</a:t>
          </a:r>
          <a:r>
            <a:rPr lang="fr-FR" sz="1400" kern="1200" dirty="0">
              <a:solidFill>
                <a:srgbClr val="002060"/>
              </a:solidFill>
              <a:latin typeface="+mn-lt"/>
              <a:ea typeface="+mn-ea"/>
              <a:cs typeface="+mn-cs"/>
            </a:rPr>
            <a:t>Mix</a:t>
          </a:r>
          <a:r>
            <a:rPr lang="fr-FR" sz="1400" b="1" kern="1200" dirty="0">
              <a:solidFill>
                <a:srgbClr val="002060"/>
              </a:solidFill>
              <a:latin typeface="+mn-lt"/>
              <a:ea typeface="+mn-ea"/>
              <a:cs typeface="+mn-cs"/>
            </a:rPr>
            <a:t>		</a:t>
          </a:r>
          <a:endParaRPr lang="fr-FR" sz="1400" i="1" kern="1200" dirty="0">
            <a:solidFill>
              <a:srgbClr val="002060"/>
            </a:solidFill>
            <a:latin typeface="+mn-lt"/>
            <a:ea typeface="+mn-ea"/>
            <a:cs typeface="+mn-cs"/>
          </a:endParaRPr>
        </a:p>
      </dsp:txBody>
      <dsp:txXfrm>
        <a:off x="0" y="1133770"/>
        <a:ext cx="10618304" cy="283442"/>
      </dsp:txXfrm>
    </dsp:sp>
    <dsp:sp modelId="{92B7BE88-24D8-4CBD-9F1A-DDD03A839820}">
      <dsp:nvSpPr>
        <dsp:cNvPr id="0" name=""/>
        <dsp:cNvSpPr/>
      </dsp:nvSpPr>
      <dsp:spPr>
        <a:xfrm>
          <a:off x="0" y="1417213"/>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DAE887-8FA1-46C7-8B9D-FF88737CC729}">
      <dsp:nvSpPr>
        <dsp:cNvPr id="0" name=""/>
        <dsp:cNvSpPr/>
      </dsp:nvSpPr>
      <dsp:spPr>
        <a:xfrm>
          <a:off x="0" y="1417213"/>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FR" sz="1400" b="1" kern="1200" dirty="0">
              <a:solidFill>
                <a:srgbClr val="002060"/>
              </a:solidFill>
              <a:latin typeface="+mn-lt"/>
              <a:ea typeface="+mn-ea"/>
              <a:cs typeface="+mn-cs"/>
            </a:rPr>
            <a:t>Développement RH et Accompagnement des Mobilités</a:t>
          </a:r>
          <a:r>
            <a:rPr lang="fr-FR" sz="1400" kern="1200" dirty="0">
              <a:solidFill>
                <a:srgbClr val="002060"/>
              </a:solidFill>
              <a:latin typeface="+mn-lt"/>
              <a:ea typeface="+mn-ea"/>
              <a:cs typeface="+mn-cs"/>
            </a:rPr>
            <a:t>	      			French		</a:t>
          </a:r>
          <a:endParaRPr lang="fr-FR" sz="1400" i="1" kern="1200" dirty="0">
            <a:solidFill>
              <a:srgbClr val="002060"/>
            </a:solidFill>
            <a:latin typeface="+mn-lt"/>
            <a:ea typeface="+mn-ea"/>
            <a:cs typeface="+mn-cs"/>
          </a:endParaRPr>
        </a:p>
      </dsp:txBody>
      <dsp:txXfrm>
        <a:off x="0" y="1417213"/>
        <a:ext cx="10618304" cy="283442"/>
      </dsp:txXfrm>
    </dsp:sp>
    <dsp:sp modelId="{6562ABAF-7FD8-49B4-9BF1-38DF7A008221}">
      <dsp:nvSpPr>
        <dsp:cNvPr id="0" name=""/>
        <dsp:cNvSpPr/>
      </dsp:nvSpPr>
      <dsp:spPr>
        <a:xfrm>
          <a:off x="0" y="1700656"/>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917E2B-B9DA-43BF-BBC4-CB1C3E62436D}">
      <dsp:nvSpPr>
        <dsp:cNvPr id="0" name=""/>
        <dsp:cNvSpPr/>
      </dsp:nvSpPr>
      <dsp:spPr>
        <a:xfrm>
          <a:off x="0" y="1700656"/>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FR" sz="1400" b="1" kern="1200" dirty="0">
              <a:solidFill>
                <a:srgbClr val="002060"/>
              </a:solidFill>
              <a:latin typeface="+mn-lt"/>
              <a:ea typeface="+mn-ea"/>
              <a:cs typeface="+mn-cs"/>
            </a:rPr>
            <a:t>Digital Design Manager</a:t>
          </a:r>
          <a:r>
            <a:rPr lang="fr-FR" sz="1400" kern="1200" dirty="0">
              <a:solidFill>
                <a:srgbClr val="002060"/>
              </a:solidFill>
              <a:latin typeface="+mn-lt"/>
              <a:ea typeface="+mn-ea"/>
              <a:cs typeface="+mn-cs"/>
            </a:rPr>
            <a:t>					      			French		</a:t>
          </a:r>
          <a:endParaRPr lang="fr-FR" sz="1400" i="1" kern="1200" dirty="0">
            <a:solidFill>
              <a:srgbClr val="002060"/>
            </a:solidFill>
            <a:latin typeface="+mn-lt"/>
            <a:ea typeface="+mn-ea"/>
            <a:cs typeface="+mn-cs"/>
          </a:endParaRPr>
        </a:p>
      </dsp:txBody>
      <dsp:txXfrm>
        <a:off x="0" y="1700656"/>
        <a:ext cx="10618304" cy="283442"/>
      </dsp:txXfrm>
    </dsp:sp>
    <dsp:sp modelId="{A5ECBD84-CEFE-4F37-8DF6-65BF394E8DBD}">
      <dsp:nvSpPr>
        <dsp:cNvPr id="0" name=""/>
        <dsp:cNvSpPr/>
      </dsp:nvSpPr>
      <dsp:spPr>
        <a:xfrm>
          <a:off x="0" y="1984098"/>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58386C-1326-430E-A527-837D09D7A7C3}">
      <dsp:nvSpPr>
        <dsp:cNvPr id="0" name=""/>
        <dsp:cNvSpPr/>
      </dsp:nvSpPr>
      <dsp:spPr>
        <a:xfrm>
          <a:off x="0" y="1984098"/>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FR" sz="1400" b="1" kern="1200" dirty="0">
              <a:solidFill>
                <a:srgbClr val="002060"/>
              </a:solidFill>
              <a:latin typeface="+mn-lt"/>
              <a:ea typeface="+mn-ea"/>
              <a:cs typeface="+mn-cs"/>
            </a:rPr>
            <a:t>Digital Marketing et Communication</a:t>
          </a:r>
          <a:r>
            <a:rPr lang="fr-FR" sz="1400" kern="1200" dirty="0">
              <a:solidFill>
                <a:srgbClr val="002060"/>
              </a:solidFill>
              <a:latin typeface="+mn-lt"/>
              <a:ea typeface="+mn-ea"/>
              <a:cs typeface="+mn-cs"/>
            </a:rPr>
            <a:t>			      			French ou English	</a:t>
          </a:r>
          <a:endParaRPr lang="fr-FR" sz="1400" i="1" kern="1200" cap="all" baseline="0" dirty="0">
            <a:solidFill>
              <a:srgbClr val="002060"/>
            </a:solidFill>
            <a:latin typeface="+mn-lt"/>
            <a:ea typeface="+mn-ea"/>
            <a:cs typeface="+mn-cs"/>
          </a:endParaRPr>
        </a:p>
      </dsp:txBody>
      <dsp:txXfrm>
        <a:off x="0" y="1984098"/>
        <a:ext cx="10618304" cy="283442"/>
      </dsp:txXfrm>
    </dsp:sp>
    <dsp:sp modelId="{34D27646-037B-4C77-9D6F-650BAE4F32D2}">
      <dsp:nvSpPr>
        <dsp:cNvPr id="0" name=""/>
        <dsp:cNvSpPr/>
      </dsp:nvSpPr>
      <dsp:spPr>
        <a:xfrm>
          <a:off x="0" y="2267541"/>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B31261-A937-45BA-A839-EC014DD32FFD}">
      <dsp:nvSpPr>
        <dsp:cNvPr id="0" name=""/>
        <dsp:cNvSpPr/>
      </dsp:nvSpPr>
      <dsp:spPr>
        <a:xfrm>
          <a:off x="0" y="2267541"/>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FR" sz="1400" b="1" kern="1200" dirty="0">
              <a:solidFill>
                <a:srgbClr val="002060"/>
              </a:solidFill>
              <a:latin typeface="+mn-lt"/>
              <a:ea typeface="+mn-ea"/>
              <a:cs typeface="+mn-cs"/>
            </a:rPr>
            <a:t>Finance Durable et Investissement Socialement Responsable   </a:t>
          </a:r>
          <a:r>
            <a:rPr lang="fr-FR" sz="800" b="1" kern="1200" dirty="0">
              <a:solidFill>
                <a:srgbClr val="002060"/>
              </a:solidFill>
              <a:latin typeface="+mn-lt"/>
              <a:ea typeface="+mn-ea"/>
              <a:cs typeface="+mn-cs"/>
            </a:rPr>
            <a:t> 		</a:t>
          </a:r>
          <a:r>
            <a:rPr lang="fr-FR" sz="1400" kern="1200" dirty="0">
              <a:solidFill>
                <a:srgbClr val="002060"/>
              </a:solidFill>
              <a:latin typeface="+mn-lt"/>
              <a:ea typeface="+mn-ea"/>
              <a:cs typeface="+mn-cs"/>
            </a:rPr>
            <a:t>Mix		</a:t>
          </a:r>
          <a:endParaRPr lang="fr-FR" sz="1400" i="1" kern="1200" dirty="0">
            <a:solidFill>
              <a:srgbClr val="002060"/>
            </a:solidFill>
            <a:latin typeface="+mn-lt"/>
            <a:ea typeface="+mn-ea"/>
            <a:cs typeface="+mn-cs"/>
          </a:endParaRPr>
        </a:p>
      </dsp:txBody>
      <dsp:txXfrm>
        <a:off x="0" y="2267541"/>
        <a:ext cx="10618304" cy="283442"/>
      </dsp:txXfrm>
    </dsp:sp>
    <dsp:sp modelId="{8678F8D2-1B08-41FE-BFC1-0A0520484BAB}">
      <dsp:nvSpPr>
        <dsp:cNvPr id="0" name=""/>
        <dsp:cNvSpPr/>
      </dsp:nvSpPr>
      <dsp:spPr>
        <a:xfrm>
          <a:off x="0" y="2568033"/>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B1A47F-DDB0-4BAE-A31C-8D462ED4CCD1}">
      <dsp:nvSpPr>
        <dsp:cNvPr id="0" name=""/>
        <dsp:cNvSpPr/>
      </dsp:nvSpPr>
      <dsp:spPr>
        <a:xfrm>
          <a:off x="0" y="2550984"/>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FR" sz="1400" b="1" kern="1200" dirty="0">
              <a:solidFill>
                <a:srgbClr val="002060"/>
              </a:solidFill>
              <a:latin typeface="+mn-lt"/>
              <a:ea typeface="+mn-ea"/>
              <a:cs typeface="+mn-cs"/>
            </a:rPr>
            <a:t>Ingénierie Financière et Innovation en Finance</a:t>
          </a:r>
          <a:r>
            <a:rPr lang="fr-FR" sz="1400" kern="1200" dirty="0">
              <a:solidFill>
                <a:srgbClr val="002060"/>
              </a:solidFill>
              <a:latin typeface="+mn-lt"/>
              <a:ea typeface="+mn-ea"/>
              <a:cs typeface="+mn-cs"/>
            </a:rPr>
            <a:t>		      			French ou English	</a:t>
          </a:r>
          <a:endParaRPr lang="fr-FR" sz="1400" i="1" kern="1200" dirty="0">
            <a:solidFill>
              <a:srgbClr val="002060"/>
            </a:solidFill>
            <a:latin typeface="+mn-lt"/>
            <a:ea typeface="+mn-ea"/>
            <a:cs typeface="+mn-cs"/>
          </a:endParaRPr>
        </a:p>
      </dsp:txBody>
      <dsp:txXfrm>
        <a:off x="0" y="2550984"/>
        <a:ext cx="10618304" cy="283442"/>
      </dsp:txXfrm>
    </dsp:sp>
    <dsp:sp modelId="{E1300F52-52D1-4E83-90D0-C8F8B85D6A6F}">
      <dsp:nvSpPr>
        <dsp:cNvPr id="0" name=""/>
        <dsp:cNvSpPr/>
      </dsp:nvSpPr>
      <dsp:spPr>
        <a:xfrm>
          <a:off x="0" y="2834426"/>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E925D-C281-4009-97AA-0045ABA8737A}">
      <dsp:nvSpPr>
        <dsp:cNvPr id="0" name=""/>
        <dsp:cNvSpPr/>
      </dsp:nvSpPr>
      <dsp:spPr>
        <a:xfrm>
          <a:off x="0" y="2834426"/>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FR" sz="1400" b="1" kern="1200" dirty="0">
              <a:solidFill>
                <a:srgbClr val="002060"/>
              </a:solidFill>
              <a:latin typeface="+mn-lt"/>
              <a:ea typeface="+mn-ea"/>
              <a:cs typeface="+mn-cs"/>
            </a:rPr>
            <a:t>Management des Etablissements Sanitaires et Sociaux</a:t>
          </a:r>
          <a:r>
            <a:rPr lang="fr-FR" sz="1400" kern="1200" dirty="0">
              <a:solidFill>
                <a:srgbClr val="002060"/>
              </a:solidFill>
              <a:latin typeface="+mn-lt"/>
              <a:ea typeface="+mn-ea"/>
              <a:cs typeface="+mn-cs"/>
            </a:rPr>
            <a:t>	      			French	</a:t>
          </a:r>
          <a:endParaRPr lang="fr-FR" sz="1400" i="1" kern="1200" dirty="0">
            <a:solidFill>
              <a:srgbClr val="002060"/>
            </a:solidFill>
            <a:latin typeface="+mn-lt"/>
            <a:ea typeface="+mn-ea"/>
            <a:cs typeface="+mn-cs"/>
          </a:endParaRPr>
        </a:p>
      </dsp:txBody>
      <dsp:txXfrm>
        <a:off x="0" y="2834426"/>
        <a:ext cx="10618304" cy="283442"/>
      </dsp:txXfrm>
    </dsp:sp>
    <dsp:sp modelId="{799C60C2-CFA3-4903-BFDB-924C8A7E3307}">
      <dsp:nvSpPr>
        <dsp:cNvPr id="0" name=""/>
        <dsp:cNvSpPr/>
      </dsp:nvSpPr>
      <dsp:spPr>
        <a:xfrm>
          <a:off x="0" y="3117869"/>
          <a:ext cx="10618304"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CCB246-A28C-4D9C-BF79-4737BD4145E8}">
      <dsp:nvSpPr>
        <dsp:cNvPr id="0" name=""/>
        <dsp:cNvSpPr/>
      </dsp:nvSpPr>
      <dsp:spPr>
        <a:xfrm>
          <a:off x="0" y="3117869"/>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FR" sz="1400" b="1" kern="1200" dirty="0">
              <a:solidFill>
                <a:srgbClr val="002060"/>
              </a:solidFill>
              <a:latin typeface="+mn-lt"/>
              <a:ea typeface="+mn-ea"/>
              <a:cs typeface="+mn-cs"/>
            </a:rPr>
            <a:t>Management des Organisations Responsables</a:t>
          </a:r>
          <a:r>
            <a:rPr lang="fr-FR" sz="1400" kern="1200" dirty="0">
              <a:solidFill>
                <a:srgbClr val="002060"/>
              </a:solidFill>
              <a:latin typeface="+mn-lt"/>
              <a:ea typeface="+mn-ea"/>
              <a:cs typeface="+mn-cs"/>
            </a:rPr>
            <a:t>					French</a:t>
          </a:r>
          <a:endParaRPr lang="fr-FR" sz="1400" i="1" kern="1200" dirty="0">
            <a:solidFill>
              <a:srgbClr val="002060"/>
            </a:solidFill>
            <a:latin typeface="+mn-lt"/>
            <a:ea typeface="+mn-ea"/>
            <a:cs typeface="+mn-cs"/>
          </a:endParaRPr>
        </a:p>
      </dsp:txBody>
      <dsp:txXfrm>
        <a:off x="0" y="3117869"/>
        <a:ext cx="10618304" cy="283442"/>
      </dsp:txXfrm>
    </dsp:sp>
    <dsp:sp modelId="{318317EF-E02D-458C-A514-00B794E619F5}">
      <dsp:nvSpPr>
        <dsp:cNvPr id="0" name=""/>
        <dsp:cNvSpPr/>
      </dsp:nvSpPr>
      <dsp:spPr>
        <a:xfrm>
          <a:off x="0" y="3401312"/>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E9DC6-993E-42EE-B350-62AF729C38C0}">
      <dsp:nvSpPr>
        <dsp:cNvPr id="0" name=""/>
        <dsp:cNvSpPr/>
      </dsp:nvSpPr>
      <dsp:spPr>
        <a:xfrm>
          <a:off x="0" y="3401312"/>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FR" sz="1400" b="1" kern="1200" dirty="0">
              <a:solidFill>
                <a:srgbClr val="002060"/>
              </a:solidFill>
              <a:latin typeface="+mn-lt"/>
              <a:ea typeface="+mn-ea"/>
              <a:cs typeface="+mn-cs"/>
            </a:rPr>
            <a:t>Mobility: Business </a:t>
          </a:r>
          <a:r>
            <a:rPr lang="fr-FR" sz="1400" b="1" kern="1200" dirty="0" err="1">
              <a:solidFill>
                <a:srgbClr val="002060"/>
              </a:solidFill>
              <a:latin typeface="+mn-lt"/>
              <a:ea typeface="+mn-ea"/>
              <a:cs typeface="+mn-cs"/>
            </a:rPr>
            <a:t>Models</a:t>
          </a:r>
          <a:r>
            <a:rPr lang="fr-FR" sz="1400" b="1" kern="1200" dirty="0">
              <a:solidFill>
                <a:srgbClr val="002060"/>
              </a:solidFill>
              <a:latin typeface="+mn-lt"/>
              <a:ea typeface="+mn-ea"/>
              <a:cs typeface="+mn-cs"/>
            </a:rPr>
            <a:t> and </a:t>
          </a:r>
          <a:r>
            <a:rPr lang="fr-FR" sz="1400" b="1" kern="1200" dirty="0" err="1">
              <a:solidFill>
                <a:srgbClr val="002060"/>
              </a:solidFill>
              <a:latin typeface="+mn-lt"/>
              <a:ea typeface="+mn-ea"/>
              <a:cs typeface="+mn-cs"/>
            </a:rPr>
            <a:t>Vehicles</a:t>
          </a:r>
          <a:r>
            <a:rPr lang="fr-FR" sz="1400" b="1" kern="1200" dirty="0">
              <a:solidFill>
                <a:srgbClr val="002060"/>
              </a:solidFill>
              <a:latin typeface="+mn-lt"/>
              <a:ea typeface="+mn-ea"/>
              <a:cs typeface="+mn-cs"/>
            </a:rPr>
            <a:t> for the Future</a:t>
          </a:r>
          <a:r>
            <a:rPr lang="fr-FR" sz="1400" kern="1200" dirty="0">
              <a:solidFill>
                <a:srgbClr val="002060"/>
              </a:solidFill>
              <a:latin typeface="+mn-lt"/>
              <a:ea typeface="+mn-ea"/>
              <a:cs typeface="+mn-cs"/>
            </a:rPr>
            <a:t>	      			English		</a:t>
          </a:r>
          <a:endParaRPr lang="fr-FR" sz="1400" i="1" kern="1200" dirty="0">
            <a:solidFill>
              <a:srgbClr val="002060"/>
            </a:solidFill>
            <a:latin typeface="+mn-lt"/>
            <a:ea typeface="+mn-ea"/>
            <a:cs typeface="+mn-cs"/>
          </a:endParaRPr>
        </a:p>
      </dsp:txBody>
      <dsp:txXfrm>
        <a:off x="0" y="3401312"/>
        <a:ext cx="10618304" cy="283442"/>
      </dsp:txXfrm>
    </dsp:sp>
    <dsp:sp modelId="{1051EEAB-0B14-495A-B145-98DACAF44245}">
      <dsp:nvSpPr>
        <dsp:cNvPr id="0" name=""/>
        <dsp:cNvSpPr/>
      </dsp:nvSpPr>
      <dsp:spPr>
        <a:xfrm>
          <a:off x="0" y="3684754"/>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0AA20-A78E-4F78-B372-F8D04201E9AC}">
      <dsp:nvSpPr>
        <dsp:cNvPr id="0" name=""/>
        <dsp:cNvSpPr/>
      </dsp:nvSpPr>
      <dsp:spPr>
        <a:xfrm>
          <a:off x="0" y="3684754"/>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FR" sz="1400" b="1" kern="1200" dirty="0" err="1">
              <a:solidFill>
                <a:srgbClr val="002060"/>
              </a:solidFill>
              <a:latin typeface="+mn-lt"/>
              <a:ea typeface="+mn-ea"/>
              <a:cs typeface="+mn-cs"/>
            </a:rPr>
            <a:t>Purchasing</a:t>
          </a:r>
          <a:r>
            <a:rPr lang="fr-FR" sz="1400" b="1" kern="1200" dirty="0">
              <a:solidFill>
                <a:srgbClr val="002060"/>
              </a:solidFill>
              <a:latin typeface="+mn-lt"/>
              <a:ea typeface="+mn-ea"/>
              <a:cs typeface="+mn-cs"/>
            </a:rPr>
            <a:t> and </a:t>
          </a:r>
          <a:r>
            <a:rPr lang="fr-FR" sz="1400" b="1" kern="1200" dirty="0" err="1">
              <a:solidFill>
                <a:srgbClr val="002060"/>
              </a:solidFill>
              <a:latin typeface="+mn-lt"/>
              <a:ea typeface="+mn-ea"/>
              <a:cs typeface="+mn-cs"/>
            </a:rPr>
            <a:t>Supply</a:t>
          </a:r>
          <a:r>
            <a:rPr lang="fr-FR" sz="1400" b="1" kern="1200" dirty="0">
              <a:solidFill>
                <a:srgbClr val="002060"/>
              </a:solidFill>
              <a:latin typeface="+mn-lt"/>
              <a:ea typeface="+mn-ea"/>
              <a:cs typeface="+mn-cs"/>
            </a:rPr>
            <a:t> Chain Management</a:t>
          </a:r>
          <a:r>
            <a:rPr lang="fr-FR" sz="1400" kern="1200" dirty="0">
              <a:solidFill>
                <a:srgbClr val="002060"/>
              </a:solidFill>
              <a:latin typeface="+mn-lt"/>
              <a:ea typeface="+mn-ea"/>
              <a:cs typeface="+mn-cs"/>
            </a:rPr>
            <a:t>		      			English		</a:t>
          </a:r>
          <a:endParaRPr lang="fr-FR" sz="1400" i="1" kern="1200" dirty="0">
            <a:solidFill>
              <a:srgbClr val="002060"/>
            </a:solidFill>
            <a:latin typeface="+mn-lt"/>
            <a:ea typeface="+mn-ea"/>
            <a:cs typeface="+mn-cs"/>
          </a:endParaRPr>
        </a:p>
      </dsp:txBody>
      <dsp:txXfrm>
        <a:off x="0" y="3684754"/>
        <a:ext cx="10618304" cy="283442"/>
      </dsp:txXfrm>
    </dsp:sp>
    <dsp:sp modelId="{432279AB-525F-4253-8294-507E8C9C5B90}">
      <dsp:nvSpPr>
        <dsp:cNvPr id="0" name=""/>
        <dsp:cNvSpPr/>
      </dsp:nvSpPr>
      <dsp:spPr>
        <a:xfrm>
          <a:off x="0" y="3968197"/>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B9DC32-D0DC-4B69-8C85-650BC5DB0B9F}">
      <dsp:nvSpPr>
        <dsp:cNvPr id="0" name=""/>
        <dsp:cNvSpPr/>
      </dsp:nvSpPr>
      <dsp:spPr>
        <a:xfrm>
          <a:off x="0" y="3968197"/>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r>
            <a:rPr lang="fr-FR" sz="1400" b="1" kern="1200" dirty="0" err="1">
              <a:solidFill>
                <a:srgbClr val="002060"/>
              </a:solidFill>
              <a:latin typeface="+mn-lt"/>
              <a:ea typeface="+mn-ea"/>
              <a:cs typeface="+mn-cs"/>
            </a:rPr>
            <a:t>Retail</a:t>
          </a:r>
          <a:r>
            <a:rPr lang="fr-FR" sz="1400" b="1" kern="1200" dirty="0">
              <a:solidFill>
                <a:srgbClr val="002060"/>
              </a:solidFill>
              <a:latin typeface="+mn-lt"/>
              <a:ea typeface="+mn-ea"/>
              <a:cs typeface="+mn-cs"/>
            </a:rPr>
            <a:t> Management et Marketing Produit</a:t>
          </a:r>
          <a:r>
            <a:rPr lang="fr-FR" sz="1400" kern="1200" dirty="0">
              <a:solidFill>
                <a:srgbClr val="002060"/>
              </a:solidFill>
              <a:latin typeface="+mn-lt"/>
              <a:ea typeface="+mn-ea"/>
              <a:cs typeface="+mn-cs"/>
            </a:rPr>
            <a:t>			      			French		</a:t>
          </a:r>
          <a:endParaRPr lang="fr-FR" sz="1400" b="1" i="1" kern="1200" dirty="0">
            <a:solidFill>
              <a:srgbClr val="002060"/>
            </a:solidFill>
            <a:latin typeface="+mn-lt"/>
            <a:ea typeface="+mn-ea"/>
            <a:cs typeface="+mn-cs"/>
          </a:endParaRPr>
        </a:p>
      </dsp:txBody>
      <dsp:txXfrm>
        <a:off x="0" y="3968197"/>
        <a:ext cx="10618304" cy="283442"/>
      </dsp:txXfrm>
    </dsp:sp>
    <dsp:sp modelId="{59C7CDC4-D4EC-426B-95F4-DF36B8D3799E}">
      <dsp:nvSpPr>
        <dsp:cNvPr id="0" name=""/>
        <dsp:cNvSpPr/>
      </dsp:nvSpPr>
      <dsp:spPr>
        <a:xfrm>
          <a:off x="0" y="4251640"/>
          <a:ext cx="10618304" cy="0"/>
        </a:xfrm>
        <a:prstGeom prst="line">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A504D4-649E-4ECF-A9C3-36E4C2CF5A47}">
      <dsp:nvSpPr>
        <dsp:cNvPr id="0" name=""/>
        <dsp:cNvSpPr/>
      </dsp:nvSpPr>
      <dsp:spPr>
        <a:xfrm>
          <a:off x="0" y="4251640"/>
          <a:ext cx="10618304" cy="28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r>
            <a:rPr lang="fr-FR" sz="1400" b="1" kern="1200" dirty="0">
              <a:solidFill>
                <a:srgbClr val="002060"/>
              </a:solidFill>
              <a:latin typeface="+mn-lt"/>
              <a:ea typeface="+mn-ea"/>
              <a:cs typeface="+mn-cs"/>
            </a:rPr>
            <a:t>Sport Business</a:t>
          </a:r>
          <a:r>
            <a:rPr lang="fr-FR" sz="1400" kern="1200" dirty="0">
              <a:solidFill>
                <a:srgbClr val="002060"/>
              </a:solidFill>
              <a:latin typeface="+mn-lt"/>
              <a:ea typeface="+mn-ea"/>
              <a:cs typeface="+mn-cs"/>
            </a:rPr>
            <a:t>						      			French		</a:t>
          </a:r>
          <a:endParaRPr lang="fr-FR" sz="1400" i="1" kern="1200" dirty="0">
            <a:solidFill>
              <a:srgbClr val="002060"/>
            </a:solidFill>
            <a:latin typeface="+mn-lt"/>
            <a:ea typeface="+mn-ea"/>
            <a:cs typeface="+mn-cs"/>
          </a:endParaRPr>
        </a:p>
      </dsp:txBody>
      <dsp:txXfrm>
        <a:off x="0" y="4251640"/>
        <a:ext cx="10618304" cy="28344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919A3-9754-4D0B-9F4C-6C5EA1727D56}" type="datetimeFigureOut">
              <a:rPr lang="fr-FR" smtClean="0"/>
              <a:t>17/10/2024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7008E-C491-468A-921E-6B5CBFFC42A1}" type="slidenum">
              <a:rPr lang="fr-FR" smtClean="0"/>
              <a:t>‹#›</a:t>
            </a:fld>
            <a:endParaRPr lang="fr-FR"/>
          </a:p>
        </p:txBody>
      </p:sp>
    </p:spTree>
    <p:extLst>
      <p:ext uri="{BB962C8B-B14F-4D97-AF65-F5344CB8AC3E}">
        <p14:creationId xmlns:p14="http://schemas.microsoft.com/office/powerpoint/2010/main" val="2367977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3979" b="11045"/>
          <a:stretch/>
        </p:blipFill>
        <p:spPr>
          <a:xfrm>
            <a:off x="-4329" y="-1"/>
            <a:ext cx="12204144" cy="6858001"/>
          </a:xfrm>
          <a:prstGeom prst="rect">
            <a:avLst/>
          </a:prstGeom>
        </p:spPr>
      </p:pic>
      <p:sp>
        <p:nvSpPr>
          <p:cNvPr id="4" name="Espace réservé de la date 3"/>
          <p:cNvSpPr>
            <a:spLocks noGrp="1"/>
          </p:cNvSpPr>
          <p:nvPr>
            <p:ph type="dt" sz="half" idx="10"/>
          </p:nvPr>
        </p:nvSpPr>
        <p:spPr/>
        <p:txBody>
          <a:bodyPr/>
          <a:lstStyle/>
          <a:p>
            <a:fld id="{EB3C076E-4167-40BE-8469-6DFD422A6E01}" type="datetime1">
              <a:rPr lang="fr-FR" smtClean="0"/>
              <a:t>17/10/2024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BE5A28F-0D0E-4FA3-9A8F-54F35CF4AC11}" type="slidenum">
              <a:rPr lang="fr-FR" smtClean="0"/>
              <a:t>‹#›</a:t>
            </a:fld>
            <a:endParaRPr lang="fr-FR"/>
          </a:p>
        </p:txBody>
      </p:sp>
      <p:sp>
        <p:nvSpPr>
          <p:cNvPr id="12" name="Rectangle 11"/>
          <p:cNvSpPr/>
          <p:nvPr userDrawn="1"/>
        </p:nvSpPr>
        <p:spPr>
          <a:xfrm>
            <a:off x="0" y="5776438"/>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1" y="5774811"/>
            <a:ext cx="2774462" cy="1091004"/>
          </a:xfrm>
          <a:prstGeom prst="rect">
            <a:avLst/>
          </a:prstGeom>
        </p:spPr>
      </p:pic>
      <p:sp>
        <p:nvSpPr>
          <p:cNvPr id="14" name="Titre 28"/>
          <p:cNvSpPr>
            <a:spLocks noGrp="1"/>
          </p:cNvSpPr>
          <p:nvPr>
            <p:ph type="title" hasCustomPrompt="1"/>
          </p:nvPr>
        </p:nvSpPr>
        <p:spPr>
          <a:xfrm>
            <a:off x="3164304" y="5908378"/>
            <a:ext cx="8545829" cy="797574"/>
          </a:xfrm>
        </p:spPr>
        <p:txBody>
          <a:bodyPr>
            <a:normAutofit/>
          </a:bodyPr>
          <a:lstStyle>
            <a:lvl1pPr algn="r">
              <a:defRPr sz="3200" b="1">
                <a:solidFill>
                  <a:schemeClr val="bg1"/>
                </a:solidFill>
              </a:defRPr>
            </a:lvl1pPr>
          </a:lstStyle>
          <a:p>
            <a:r>
              <a:rPr lang="fr-FR" dirty="0"/>
              <a:t>TITRE</a:t>
            </a:r>
          </a:p>
        </p:txBody>
      </p:sp>
    </p:spTree>
    <p:extLst>
      <p:ext uri="{BB962C8B-B14F-4D97-AF65-F5344CB8AC3E}">
        <p14:creationId xmlns:p14="http://schemas.microsoft.com/office/powerpoint/2010/main" val="3258435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3E4BE5F8-6342-4E9E-893D-6C4682A984A8}" type="datetime1">
              <a:rPr lang="fr-FR" smtClean="0"/>
              <a:t>17/10/2024</a:t>
            </a:fld>
            <a:endParaRPr lang="fr-FR"/>
          </a:p>
        </p:txBody>
      </p:sp>
      <p:sp>
        <p:nvSpPr>
          <p:cNvPr id="7" name="Espace réservé du contenu 2"/>
          <p:cNvSpPr>
            <a:spLocks noGrp="1"/>
          </p:cNvSpPr>
          <p:nvPr>
            <p:ph idx="4294967295" hasCustomPrompt="1"/>
          </p:nvPr>
        </p:nvSpPr>
        <p:spPr>
          <a:xfrm>
            <a:off x="4038600" y="1778432"/>
            <a:ext cx="7772399"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 </a:t>
            </a:r>
          </a:p>
        </p:txBody>
      </p:sp>
      <p:sp>
        <p:nvSpPr>
          <p:cNvPr id="8" name="Espace réservé du pied de page 6"/>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9" name="Espace réservé du numéro de diapositive 7"/>
          <p:cNvSpPr>
            <a:spLocks noGrp="1"/>
          </p:cNvSpPr>
          <p:nvPr>
            <p:ph type="sldNum" sz="quarter" idx="12"/>
          </p:nvPr>
        </p:nvSpPr>
        <p:spPr>
          <a:xfrm>
            <a:off x="8610600" y="6356350"/>
            <a:ext cx="2743200" cy="365125"/>
          </a:xfrm>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a:t>
            </a:fld>
            <a:endParaRPr lang="fr-FR">
              <a:latin typeface="Tahoma" panose="020B0604030504040204" pitchFamily="34" charset="0"/>
              <a:ea typeface="Tahoma" panose="020B0604030504040204" pitchFamily="34" charset="0"/>
              <a:cs typeface="Tahoma" panose="020B0604030504040204" pitchFamily="34" charset="0"/>
            </a:endParaRPr>
          </a:p>
        </p:txBody>
      </p:sp>
      <p:pic>
        <p:nvPicPr>
          <p:cNvPr id="15" name="Image 14"/>
          <p:cNvPicPr>
            <a:picLocks noChangeAspect="1"/>
          </p:cNvPicPr>
          <p:nvPr userDrawn="1"/>
        </p:nvPicPr>
        <p:blipFill rotWithShape="1">
          <a:blip r:embed="rId2"/>
          <a:srcRect l="1082" r="-1"/>
          <a:stretch/>
        </p:blipFill>
        <p:spPr>
          <a:xfrm>
            <a:off x="-1" y="981904"/>
            <a:ext cx="3777674" cy="5872778"/>
          </a:xfrm>
          <a:prstGeom prst="rect">
            <a:avLst/>
          </a:prstGeom>
        </p:spPr>
      </p:pic>
      <p:sp>
        <p:nvSpPr>
          <p:cNvPr id="2" name="Rectangle 1"/>
          <p:cNvSpPr/>
          <p:nvPr userDrawn="1"/>
        </p:nvSpPr>
        <p:spPr>
          <a:xfrm>
            <a:off x="1671782" y="1050201"/>
            <a:ext cx="1909618" cy="593872"/>
          </a:xfrm>
          <a:prstGeom prst="rect">
            <a:avLst/>
          </a:prstGeom>
          <a:solidFill>
            <a:srgbClr val="0E3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1" y="-40803"/>
            <a:ext cx="2774462" cy="1091004"/>
          </a:xfrm>
          <a:prstGeom prst="rect">
            <a:avLst/>
          </a:prstGeom>
        </p:spPr>
      </p:pic>
      <p:sp>
        <p:nvSpPr>
          <p:cNvPr id="17"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spTree>
    <p:extLst>
      <p:ext uri="{BB962C8B-B14F-4D97-AF65-F5344CB8AC3E}">
        <p14:creationId xmlns:p14="http://schemas.microsoft.com/office/powerpoint/2010/main" val="96613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pic>
        <p:nvPicPr>
          <p:cNvPr id="13" name="Image 12" descr="Une image contenant bâtiment, intérieur, table, pièce&#10;&#10;Description générée automatiquement">
            <a:extLst>
              <a:ext uri="{FF2B5EF4-FFF2-40B4-BE49-F238E27FC236}">
                <a16:creationId xmlns:a16="http://schemas.microsoft.com/office/drawing/2014/main" id="{2B3EA559-2AF8-46B4-A8A2-E5ABD3E39A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243" t="14141"/>
          <a:stretch/>
        </p:blipFill>
        <p:spPr>
          <a:xfrm>
            <a:off x="-1" y="969818"/>
            <a:ext cx="4061861" cy="5888182"/>
          </a:xfrm>
          <a:prstGeom prst="rect">
            <a:avLst/>
          </a:prstGeom>
        </p:spPr>
      </p:pic>
      <p:sp>
        <p:nvSpPr>
          <p:cNvPr id="12" name="Rectangle 11"/>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e la date 2"/>
          <p:cNvSpPr>
            <a:spLocks noGrp="1"/>
          </p:cNvSpPr>
          <p:nvPr>
            <p:ph type="dt" sz="half" idx="10"/>
          </p:nvPr>
        </p:nvSpPr>
        <p:spPr/>
        <p:txBody>
          <a:bodyPr/>
          <a:lstStyle/>
          <a:p>
            <a:fld id="{3E4BE5F8-6342-4E9E-893D-6C4682A984A8}" type="datetime1">
              <a:rPr lang="fr-FR" smtClean="0"/>
              <a:t>17/10/2024</a:t>
            </a:fld>
            <a:endParaRPr lang="fr-FR"/>
          </a:p>
        </p:txBody>
      </p:sp>
      <p:sp>
        <p:nvSpPr>
          <p:cNvPr id="7" name="Espace réservé du contenu 2"/>
          <p:cNvSpPr>
            <a:spLocks noGrp="1"/>
          </p:cNvSpPr>
          <p:nvPr>
            <p:ph idx="4294967295" hasCustomPrompt="1"/>
          </p:nvPr>
        </p:nvSpPr>
        <p:spPr>
          <a:xfrm>
            <a:off x="4507344" y="1778432"/>
            <a:ext cx="7303655"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 </a:t>
            </a:r>
          </a:p>
        </p:txBody>
      </p:sp>
      <p:sp>
        <p:nvSpPr>
          <p:cNvPr id="8" name="Espace réservé du pied de page 6"/>
          <p:cNvSpPr>
            <a:spLocks noGrp="1"/>
          </p:cNvSpPr>
          <p:nvPr>
            <p:ph type="ftr" sz="quarter" idx="11"/>
          </p:nvPr>
        </p:nvSpPr>
        <p:spPr>
          <a:xfrm>
            <a:off x="4507344" y="6356350"/>
            <a:ext cx="3646056"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9" name="Espace réservé du numéro de diapositive 7"/>
          <p:cNvSpPr>
            <a:spLocks noGrp="1"/>
          </p:cNvSpPr>
          <p:nvPr>
            <p:ph type="sldNum" sz="quarter" idx="12"/>
          </p:nvPr>
        </p:nvSpPr>
        <p:spPr>
          <a:xfrm>
            <a:off x="8610600" y="6356350"/>
            <a:ext cx="2743200" cy="365125"/>
          </a:xfrm>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a:t>
            </a:fld>
            <a:endParaRPr lang="fr-FR">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1" y="-40803"/>
            <a:ext cx="2774462" cy="1091004"/>
          </a:xfrm>
          <a:prstGeom prst="rect">
            <a:avLst/>
          </a:prstGeom>
        </p:spPr>
      </p:pic>
      <p:sp>
        <p:nvSpPr>
          <p:cNvPr id="16"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spTree>
    <p:extLst>
      <p:ext uri="{BB962C8B-B14F-4D97-AF65-F5344CB8AC3E}">
        <p14:creationId xmlns:p14="http://schemas.microsoft.com/office/powerpoint/2010/main" val="245900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3979" b="11045"/>
          <a:stretch/>
        </p:blipFill>
        <p:spPr>
          <a:xfrm>
            <a:off x="-12144" y="-1"/>
            <a:ext cx="12204144" cy="6858001"/>
          </a:xfrm>
          <a:prstGeom prst="rect">
            <a:avLst/>
          </a:prstGeom>
        </p:spPr>
      </p:pic>
      <p:sp>
        <p:nvSpPr>
          <p:cNvPr id="4" name="Espace réservé de la date 3"/>
          <p:cNvSpPr>
            <a:spLocks noGrp="1"/>
          </p:cNvSpPr>
          <p:nvPr>
            <p:ph type="dt" sz="half" idx="10"/>
          </p:nvPr>
        </p:nvSpPr>
        <p:spPr/>
        <p:txBody>
          <a:bodyPr/>
          <a:lstStyle/>
          <a:p>
            <a:fld id="{EB3C076E-4167-40BE-8469-6DFD422A6E01}" type="datetime1">
              <a:rPr lang="fr-FR" smtClean="0"/>
              <a:t>17/10/2024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BE5A28F-0D0E-4FA3-9A8F-54F35CF4AC11}" type="slidenum">
              <a:rPr lang="fr-FR" smtClean="0"/>
              <a:t>‹#›</a:t>
            </a:fld>
            <a:endParaRPr lang="fr-FR"/>
          </a:p>
        </p:txBody>
      </p:sp>
      <p:sp>
        <p:nvSpPr>
          <p:cNvPr id="16" name="Rectangle 15"/>
          <p:cNvSpPr/>
          <p:nvPr userDrawn="1"/>
        </p:nvSpPr>
        <p:spPr>
          <a:xfrm>
            <a:off x="0" y="577643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re 28"/>
          <p:cNvSpPr>
            <a:spLocks noGrp="1"/>
          </p:cNvSpPr>
          <p:nvPr>
            <p:ph type="title" hasCustomPrompt="1"/>
          </p:nvPr>
        </p:nvSpPr>
        <p:spPr>
          <a:xfrm>
            <a:off x="3164304" y="5908376"/>
            <a:ext cx="8545829" cy="797574"/>
          </a:xfrm>
        </p:spPr>
        <p:txBody>
          <a:bodyPr>
            <a:normAutofit/>
          </a:bodyPr>
          <a:lstStyle>
            <a:lvl1pPr algn="r">
              <a:defRPr sz="3200" b="1">
                <a:solidFill>
                  <a:schemeClr val="bg1"/>
                </a:solidFill>
              </a:defRPr>
            </a:lvl1pPr>
          </a:lstStyle>
          <a:p>
            <a:r>
              <a:rPr lang="fr-FR" dirty="0"/>
              <a:t>TITRE</a:t>
            </a:r>
          </a:p>
        </p:txBody>
      </p:sp>
      <p:pic>
        <p:nvPicPr>
          <p:cNvPr id="18" name="Imag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773726"/>
            <a:ext cx="2893325" cy="1092089"/>
          </a:xfrm>
          <a:prstGeom prst="rect">
            <a:avLst/>
          </a:prstGeom>
        </p:spPr>
      </p:pic>
    </p:spTree>
    <p:extLst>
      <p:ext uri="{BB962C8B-B14F-4D97-AF65-F5344CB8AC3E}">
        <p14:creationId xmlns:p14="http://schemas.microsoft.com/office/powerpoint/2010/main" val="1932627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7E9409AD-3600-4192-9B39-9EF98767239C}" type="datetime1">
              <a:rPr lang="fr-FR" smtClean="0"/>
              <a:t>17/10/2024</a:t>
            </a:fld>
            <a:endParaRPr lang="fr-FR"/>
          </a:p>
        </p:txBody>
      </p:sp>
      <p:sp>
        <p:nvSpPr>
          <p:cNvPr id="5" name="Espace réservé du pied de page 4"/>
          <p:cNvSpPr>
            <a:spLocks noGrp="1"/>
          </p:cNvSpPr>
          <p:nvPr>
            <p:ph type="ftr" sz="quarter" idx="11"/>
          </p:nvPr>
        </p:nvSpPr>
        <p:spPr/>
        <p:txBody>
          <a:bodyPr/>
          <a:lstStyle/>
          <a:p>
            <a:r>
              <a:rPr lang="fr-FR" dirty="0"/>
              <a:t>Titre de la présentation</a:t>
            </a:r>
          </a:p>
        </p:txBody>
      </p:sp>
      <p:sp>
        <p:nvSpPr>
          <p:cNvPr id="6" name="Espace réservé du numéro de diapositive 5"/>
          <p:cNvSpPr>
            <a:spLocks noGrp="1"/>
          </p:cNvSpPr>
          <p:nvPr>
            <p:ph type="sldNum" sz="quarter" idx="12"/>
          </p:nvPr>
        </p:nvSpPr>
        <p:spPr/>
        <p:txBody>
          <a:bodyPr/>
          <a:lstStyle/>
          <a:p>
            <a:fld id="{8BE5A28F-0D0E-4FA3-9A8F-54F35CF4AC11}" type="slidenum">
              <a:rPr lang="fr-FR" smtClean="0"/>
              <a:t>‹#›</a:t>
            </a:fld>
            <a:endParaRPr lang="fr-FR"/>
          </a:p>
        </p:txBody>
      </p:sp>
      <p:sp>
        <p:nvSpPr>
          <p:cNvPr id="8" name="Espace réservé du texte 2"/>
          <p:cNvSpPr>
            <a:spLocks noGrp="1"/>
          </p:cNvSpPr>
          <p:nvPr>
            <p:ph type="body" idx="13"/>
          </p:nvPr>
        </p:nvSpPr>
        <p:spPr>
          <a:xfrm>
            <a:off x="838200" y="3193800"/>
            <a:ext cx="10515600" cy="1500187"/>
          </a:xfrm>
        </p:spPr>
        <p:txBody>
          <a:bodyPr>
            <a:normAutofit/>
          </a:bodyPr>
          <a:lstStyle>
            <a:lvl1pPr marL="0" indent="0">
              <a:buNone/>
              <a:defRPr sz="2400"/>
            </a:lvl1pPr>
          </a:lstStyle>
          <a:p>
            <a:pPr algn="ctr"/>
            <a:r>
              <a:rPr lang="fr-FR" dirty="0">
                <a:latin typeface="Tahoma" panose="020B0604030504040204" pitchFamily="34" charset="0"/>
                <a:ea typeface="Tahoma" panose="020B0604030504040204" pitchFamily="34" charset="0"/>
                <a:cs typeface="Tahoma" panose="020B0604030504040204" pitchFamily="34" charset="0"/>
              </a:rPr>
              <a:t>Sous-titre</a:t>
            </a:r>
          </a:p>
        </p:txBody>
      </p:sp>
      <p:sp>
        <p:nvSpPr>
          <p:cNvPr id="11" name="Rectangle 10"/>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1886"/>
            <a:ext cx="2893325" cy="1092089"/>
          </a:xfrm>
          <a:prstGeom prst="rect">
            <a:avLst/>
          </a:prstGeom>
        </p:spPr>
      </p:pic>
    </p:spTree>
    <p:extLst>
      <p:ext uri="{BB962C8B-B14F-4D97-AF65-F5344CB8AC3E}">
        <p14:creationId xmlns:p14="http://schemas.microsoft.com/office/powerpoint/2010/main" val="464720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9" name="Rectangle 8"/>
          <p:cNvSpPr/>
          <p:nvPr userDrawn="1"/>
        </p:nvSpPr>
        <p:spPr>
          <a:xfrm>
            <a:off x="1" y="-136478"/>
            <a:ext cx="12192000" cy="6994478"/>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contenu 2"/>
          <p:cNvSpPr>
            <a:spLocks noGrp="1"/>
          </p:cNvSpPr>
          <p:nvPr>
            <p:ph idx="4294967295" hasCustomPrompt="1"/>
          </p:nvPr>
        </p:nvSpPr>
        <p:spPr>
          <a:xfrm>
            <a:off x="838200" y="3585411"/>
            <a:ext cx="10515600" cy="842210"/>
          </a:xfrm>
        </p:spPr>
        <p:txBody>
          <a:bodyPr>
            <a:normAutofit/>
          </a:bodyPr>
          <a:lstStyle>
            <a:lvl1pPr marL="0" indent="0" algn="ctr">
              <a:buNone/>
              <a:defRPr sz="2400">
                <a:solidFill>
                  <a:schemeClr val="bg1"/>
                </a:solidFill>
              </a:defRPr>
            </a:lvl1pPr>
          </a:lstStyle>
          <a:p>
            <a:r>
              <a:rPr lang="fr-FR" dirty="0"/>
              <a:t>Sous-titre</a:t>
            </a:r>
          </a:p>
        </p:txBody>
      </p:sp>
      <p:sp>
        <p:nvSpPr>
          <p:cNvPr id="12" name="Espace réservé de la date 6"/>
          <p:cNvSpPr>
            <a:spLocks noGrp="1"/>
          </p:cNvSpPr>
          <p:nvPr>
            <p:ph type="dt" sz="half" idx="10"/>
          </p:nvPr>
        </p:nvSpPr>
        <p:spPr>
          <a:xfrm>
            <a:off x="838200" y="6356350"/>
            <a:ext cx="2743200" cy="365125"/>
          </a:xfrm>
        </p:spPr>
        <p:txBody>
          <a:bodyPr/>
          <a:lstStyle/>
          <a:p>
            <a:fld id="{77FF673D-098B-42C8-9006-C21F024A964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13" name="Espace réservé du pied de page 7"/>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17" name="Espace réservé du numéro de diapositive 5"/>
          <p:cNvSpPr>
            <a:spLocks noGrp="1"/>
          </p:cNvSpPr>
          <p:nvPr>
            <p:ph type="sldNum" sz="quarter" idx="12"/>
          </p:nvPr>
        </p:nvSpPr>
        <p:spPr>
          <a:xfrm>
            <a:off x="8610600" y="6356350"/>
            <a:ext cx="2743200" cy="365125"/>
          </a:xfrm>
        </p:spPr>
        <p:txBody>
          <a:bodyPr/>
          <a:lstStyle/>
          <a:p>
            <a:fld id="{8BE5A28F-0D0E-4FA3-9A8F-54F35CF4AC11}" type="slidenum">
              <a:rPr lang="fr-FR" smtClean="0"/>
              <a:t>‹#›</a:t>
            </a:fld>
            <a:endParaRPr lang="fr-FR"/>
          </a:p>
        </p:txBody>
      </p:sp>
      <p:sp>
        <p:nvSpPr>
          <p:cNvPr id="19" name="Titre 18"/>
          <p:cNvSpPr>
            <a:spLocks noGrp="1"/>
          </p:cNvSpPr>
          <p:nvPr>
            <p:ph type="title" hasCustomPrompt="1"/>
          </p:nvPr>
        </p:nvSpPr>
        <p:spPr>
          <a:xfrm>
            <a:off x="838201" y="1825625"/>
            <a:ext cx="10515600" cy="1325563"/>
          </a:xfrm>
        </p:spPr>
        <p:txBody>
          <a:bodyPr>
            <a:normAutofit/>
          </a:bodyPr>
          <a:lstStyle>
            <a:lvl1pPr algn="ctr">
              <a:defRPr sz="3200" b="1">
                <a:solidFill>
                  <a:schemeClr val="bg1"/>
                </a:solidFill>
              </a:defRPr>
            </a:lvl1pPr>
          </a:lstStyle>
          <a:p>
            <a:r>
              <a:rPr lang="fr-FR" dirty="0"/>
              <a:t>TITRE</a:t>
            </a: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1886"/>
            <a:ext cx="2893325" cy="1092089"/>
          </a:xfrm>
          <a:prstGeom prst="rect">
            <a:avLst/>
          </a:prstGeom>
        </p:spPr>
      </p:pic>
    </p:spTree>
    <p:extLst>
      <p:ext uri="{BB962C8B-B14F-4D97-AF65-F5344CB8AC3E}">
        <p14:creationId xmlns:p14="http://schemas.microsoft.com/office/powerpoint/2010/main" val="1397908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Espace réservé pour une 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578" t="12116" r="9424" b="13712"/>
          <a:stretch/>
        </p:blipFill>
        <p:spPr>
          <a:xfrm>
            <a:off x="-31772" y="-29665"/>
            <a:ext cx="12256932" cy="6887665"/>
          </a:xfrm>
          <a:prstGeom prst="rect">
            <a:avLst/>
          </a:prstGeom>
        </p:spPr>
      </p:pic>
      <p:sp>
        <p:nvSpPr>
          <p:cNvPr id="9" name="Espace réservé de la date 4"/>
          <p:cNvSpPr>
            <a:spLocks noGrp="1"/>
          </p:cNvSpPr>
          <p:nvPr>
            <p:ph type="dt" sz="half" idx="10"/>
          </p:nvPr>
        </p:nvSpPr>
        <p:spPr>
          <a:xfrm>
            <a:off x="838200" y="6356350"/>
            <a:ext cx="2743200" cy="365125"/>
          </a:xfrm>
        </p:spPr>
        <p:txBody>
          <a:bodyPr/>
          <a:lstStyle/>
          <a:p>
            <a:fld id="{7C8E01E8-5488-444D-83AF-F7ED5FD6BCD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10" name="Espace réservé du pied de page 5"/>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15" name="Espace réservé du numéro de diapositive 5"/>
          <p:cNvSpPr>
            <a:spLocks noGrp="1"/>
          </p:cNvSpPr>
          <p:nvPr>
            <p:ph type="sldNum" sz="quarter" idx="12"/>
          </p:nvPr>
        </p:nvSpPr>
        <p:spPr>
          <a:xfrm>
            <a:off x="8610600" y="6356350"/>
            <a:ext cx="2743200" cy="365125"/>
          </a:xfrm>
        </p:spPr>
        <p:txBody>
          <a:bodyPr/>
          <a:lstStyle/>
          <a:p>
            <a:fld id="{8BE5A28F-0D0E-4FA3-9A8F-54F35CF4AC11}" type="slidenum">
              <a:rPr lang="fr-FR" smtClean="0"/>
              <a:t>‹#›</a:t>
            </a:fld>
            <a:endParaRPr lang="fr-FR"/>
          </a:p>
        </p:txBody>
      </p:sp>
      <p:sp>
        <p:nvSpPr>
          <p:cNvPr id="17" name="Titre 16"/>
          <p:cNvSpPr>
            <a:spLocks noGrp="1"/>
          </p:cNvSpPr>
          <p:nvPr>
            <p:ph type="title" hasCustomPrompt="1"/>
          </p:nvPr>
        </p:nvSpPr>
        <p:spPr>
          <a:xfrm>
            <a:off x="838200" y="2166612"/>
            <a:ext cx="10515600" cy="1325563"/>
          </a:xfrm>
          <a:solidFill>
            <a:srgbClr val="08335B"/>
          </a:solidFill>
          <a:ln>
            <a:noFill/>
          </a:ln>
        </p:spPr>
        <p:txBody>
          <a:bodyPr/>
          <a:lstStyle>
            <a:lvl1pPr algn="ctr">
              <a:defRPr b="1">
                <a:solidFill>
                  <a:schemeClr val="bg1"/>
                </a:solidFill>
              </a:defRPr>
            </a:lvl1pPr>
          </a:lstStyle>
          <a:p>
            <a:r>
              <a:rPr lang="fr-FR" dirty="0"/>
              <a:t>TITRE</a:t>
            </a:r>
          </a:p>
        </p:txBody>
      </p:sp>
      <p:sp>
        <p:nvSpPr>
          <p:cNvPr id="19" name="Espace réservé du contenu 2"/>
          <p:cNvSpPr>
            <a:spLocks noGrp="1"/>
          </p:cNvSpPr>
          <p:nvPr>
            <p:ph idx="4294967295" hasCustomPrompt="1"/>
          </p:nvPr>
        </p:nvSpPr>
        <p:spPr>
          <a:xfrm>
            <a:off x="838200" y="3492175"/>
            <a:ext cx="10515600" cy="842210"/>
          </a:xfrm>
          <a:solidFill>
            <a:srgbClr val="08335B"/>
          </a:solidFill>
        </p:spPr>
        <p:txBody>
          <a:bodyPr>
            <a:normAutofit/>
          </a:bodyPr>
          <a:lstStyle>
            <a:lvl1pPr marL="0" indent="0" algn="ctr">
              <a:buNone/>
              <a:defRPr sz="2400">
                <a:solidFill>
                  <a:schemeClr val="bg1"/>
                </a:solidFill>
              </a:defRPr>
            </a:lvl1pPr>
          </a:lstStyle>
          <a:p>
            <a:r>
              <a:rPr lang="fr-FR" dirty="0"/>
              <a:t>Sous-titre</a:t>
            </a:r>
          </a:p>
        </p:txBody>
      </p:sp>
    </p:spTree>
    <p:extLst>
      <p:ext uri="{BB962C8B-B14F-4D97-AF65-F5344CB8AC3E}">
        <p14:creationId xmlns:p14="http://schemas.microsoft.com/office/powerpoint/2010/main" val="788240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1" name="Espace réservé du contenu 2"/>
          <p:cNvSpPr>
            <a:spLocks noGrp="1"/>
          </p:cNvSpPr>
          <p:nvPr>
            <p:ph idx="4294967295"/>
          </p:nvPr>
        </p:nvSpPr>
        <p:spPr>
          <a:xfrm>
            <a:off x="838200" y="1825625"/>
            <a:ext cx="10515600"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p:txBody>
      </p:sp>
      <p:sp>
        <p:nvSpPr>
          <p:cNvPr id="12" name="Espace réservé de la date 5"/>
          <p:cNvSpPr>
            <a:spLocks noGrp="1"/>
          </p:cNvSpPr>
          <p:nvPr>
            <p:ph type="dt" sz="half" idx="10"/>
          </p:nvPr>
        </p:nvSpPr>
        <p:spPr>
          <a:xfrm>
            <a:off x="838200" y="6356350"/>
            <a:ext cx="2743200" cy="365125"/>
          </a:xfrm>
        </p:spPr>
        <p:txBody>
          <a:bodyPr/>
          <a:lstStyle/>
          <a:p>
            <a:fld id="{255E850E-ED2A-4977-85C3-6650EAE4BECE}"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3" name="Espace réservé du pied de page 6"/>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28" name="Espace réservé du numéro de diapositive 5"/>
          <p:cNvSpPr>
            <a:spLocks noGrp="1"/>
          </p:cNvSpPr>
          <p:nvPr>
            <p:ph type="sldNum" sz="quarter" idx="12"/>
          </p:nvPr>
        </p:nvSpPr>
        <p:spPr>
          <a:xfrm>
            <a:off x="8610600" y="6356350"/>
            <a:ext cx="2743200" cy="365125"/>
          </a:xfrm>
        </p:spPr>
        <p:txBody>
          <a:bodyPr/>
          <a:lstStyle/>
          <a:p>
            <a:fld id="{8BE5A28F-0D0E-4FA3-9A8F-54F35CF4AC11}" type="slidenum">
              <a:rPr lang="fr-FR" smtClean="0"/>
              <a:t>‹#›</a:t>
            </a:fld>
            <a:endParaRPr lang="fr-FR"/>
          </a:p>
        </p:txBody>
      </p:sp>
      <p:sp>
        <p:nvSpPr>
          <p:cNvPr id="14" name="Rectangle 13"/>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pic>
        <p:nvPicPr>
          <p:cNvPr id="18" name="Ima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1886"/>
            <a:ext cx="2893325" cy="1092089"/>
          </a:xfrm>
          <a:prstGeom prst="rect">
            <a:avLst/>
          </a:prstGeom>
        </p:spPr>
      </p:pic>
    </p:spTree>
    <p:extLst>
      <p:ext uri="{BB962C8B-B14F-4D97-AF65-F5344CB8AC3E}">
        <p14:creationId xmlns:p14="http://schemas.microsoft.com/office/powerpoint/2010/main" val="46349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e la date 5"/>
          <p:cNvSpPr>
            <a:spLocks noGrp="1"/>
          </p:cNvSpPr>
          <p:nvPr>
            <p:ph type="dt" sz="half" idx="10"/>
          </p:nvPr>
        </p:nvSpPr>
        <p:spPr>
          <a:xfrm>
            <a:off x="838200" y="6356350"/>
            <a:ext cx="2743200" cy="365125"/>
          </a:xfrm>
        </p:spPr>
        <p:txBody>
          <a:bodyPr/>
          <a:lstStyle/>
          <a:p>
            <a:fld id="{255E850E-ED2A-4977-85C3-6650EAE4BECE}"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0" name="Espace réservé du numéro de diapositive 7"/>
          <p:cNvSpPr>
            <a:spLocks noGrp="1"/>
          </p:cNvSpPr>
          <p:nvPr>
            <p:ph type="sldNum" sz="quarter" idx="12"/>
          </p:nvPr>
        </p:nvSpPr>
        <p:spPr>
          <a:xfrm>
            <a:off x="8610600" y="6356350"/>
            <a:ext cx="2743200" cy="365125"/>
          </a:xfrm>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a:t>
            </a:fld>
            <a:endParaRPr lang="fr-FR">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25" r="53328" b="39500"/>
          <a:stretch/>
        </p:blipFill>
        <p:spPr>
          <a:xfrm>
            <a:off x="11710134" y="6292158"/>
            <a:ext cx="481866" cy="565842"/>
          </a:xfrm>
          <a:prstGeom prst="rect">
            <a:avLst/>
          </a:prstGeom>
        </p:spPr>
      </p:pic>
      <p:sp>
        <p:nvSpPr>
          <p:cNvPr id="9" name="Espace réservé du pied de page 6"/>
          <p:cNvSpPr>
            <a:spLocks noGrp="1"/>
          </p:cNvSpPr>
          <p:nvPr>
            <p:ph type="ftr" sz="quarter" idx="11"/>
          </p:nvPr>
        </p:nvSpPr>
        <p:spPr>
          <a:xfrm>
            <a:off x="4038600" y="6356350"/>
            <a:ext cx="3904397"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pic>
        <p:nvPicPr>
          <p:cNvPr id="26" name="Image 25"/>
          <p:cNvPicPr>
            <a:picLocks noChangeAspect="1"/>
          </p:cNvPicPr>
          <p:nvPr userDrawn="1"/>
        </p:nvPicPr>
        <p:blipFill rotWithShape="1">
          <a:blip r:embed="rId3" cstate="print">
            <a:extLst>
              <a:ext uri="{28A0092B-C50C-407E-A947-70E740481C1C}">
                <a14:useLocalDpi xmlns:a14="http://schemas.microsoft.com/office/drawing/2010/main" val="0"/>
              </a:ext>
            </a:extLst>
          </a:blip>
          <a:srcRect l="3055" t="6051" r="2673" b="18251"/>
          <a:stretch/>
        </p:blipFill>
        <p:spPr>
          <a:xfrm>
            <a:off x="7942997" y="1019332"/>
            <a:ext cx="4249003" cy="5865758"/>
          </a:xfrm>
          <a:prstGeom prst="rect">
            <a:avLst/>
          </a:prstGeom>
        </p:spPr>
      </p:pic>
      <p:sp>
        <p:nvSpPr>
          <p:cNvPr id="27" name="Espace réservé du contenu 2"/>
          <p:cNvSpPr>
            <a:spLocks noGrp="1"/>
          </p:cNvSpPr>
          <p:nvPr>
            <p:ph idx="4294967295" hasCustomPrompt="1"/>
          </p:nvPr>
        </p:nvSpPr>
        <p:spPr>
          <a:xfrm>
            <a:off x="711221" y="1799373"/>
            <a:ext cx="7047324"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 </a:t>
            </a:r>
          </a:p>
        </p:txBody>
      </p:sp>
      <p:sp>
        <p:nvSpPr>
          <p:cNvPr id="15" name="Rectangle 14"/>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pic>
        <p:nvPicPr>
          <p:cNvPr id="17" name="Imag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1886"/>
            <a:ext cx="2893325" cy="1092089"/>
          </a:xfrm>
          <a:prstGeom prst="rect">
            <a:avLst/>
          </a:prstGeom>
        </p:spPr>
      </p:pic>
    </p:spTree>
    <p:extLst>
      <p:ext uri="{BB962C8B-B14F-4D97-AF65-F5344CB8AC3E}">
        <p14:creationId xmlns:p14="http://schemas.microsoft.com/office/powerpoint/2010/main" val="2782464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3E4BE5F8-6342-4E9E-893D-6C4682A984A8}" type="datetime1">
              <a:rPr lang="fr-FR" smtClean="0"/>
              <a:t>17/10/2024</a:t>
            </a:fld>
            <a:endParaRPr lang="fr-F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9246" t="11241" r="13597" b="11602"/>
          <a:stretch/>
        </p:blipFill>
        <p:spPr>
          <a:xfrm>
            <a:off x="0" y="1011027"/>
            <a:ext cx="3898307" cy="5846973"/>
          </a:xfrm>
          <a:prstGeom prst="rect">
            <a:avLst/>
          </a:prstGeom>
        </p:spPr>
      </p:pic>
      <p:sp>
        <p:nvSpPr>
          <p:cNvPr id="7" name="Espace réservé du contenu 2"/>
          <p:cNvSpPr>
            <a:spLocks noGrp="1"/>
          </p:cNvSpPr>
          <p:nvPr>
            <p:ph idx="4294967295" hasCustomPrompt="1"/>
          </p:nvPr>
        </p:nvSpPr>
        <p:spPr>
          <a:xfrm>
            <a:off x="4038600" y="1778432"/>
            <a:ext cx="7772400"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 </a:t>
            </a:r>
          </a:p>
        </p:txBody>
      </p:sp>
      <p:sp>
        <p:nvSpPr>
          <p:cNvPr id="8" name="Espace réservé du pied de page 6"/>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9" name="Espace réservé du numéro de diapositive 7"/>
          <p:cNvSpPr>
            <a:spLocks noGrp="1"/>
          </p:cNvSpPr>
          <p:nvPr>
            <p:ph type="sldNum" sz="quarter" idx="12"/>
          </p:nvPr>
        </p:nvSpPr>
        <p:spPr>
          <a:xfrm>
            <a:off x="8610600" y="6356350"/>
            <a:ext cx="2743200" cy="365125"/>
          </a:xfrm>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pic>
        <p:nvPicPr>
          <p:cNvPr id="16" name="Imag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1886"/>
            <a:ext cx="2893325" cy="1092089"/>
          </a:xfrm>
          <a:prstGeom prst="rect">
            <a:avLst/>
          </a:prstGeom>
        </p:spPr>
      </p:pic>
    </p:spTree>
    <p:extLst>
      <p:ext uri="{BB962C8B-B14F-4D97-AF65-F5344CB8AC3E}">
        <p14:creationId xmlns:p14="http://schemas.microsoft.com/office/powerpoint/2010/main" val="2948770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15" name="Image 14"/>
          <p:cNvPicPr>
            <a:picLocks noChangeAspect="1"/>
          </p:cNvPicPr>
          <p:nvPr userDrawn="1"/>
        </p:nvPicPr>
        <p:blipFill rotWithShape="1">
          <a:blip r:embed="rId2"/>
          <a:srcRect l="8128" t="337" r="7198" b="7382"/>
          <a:stretch/>
        </p:blipFill>
        <p:spPr>
          <a:xfrm>
            <a:off x="-28575" y="963018"/>
            <a:ext cx="3935557" cy="5916247"/>
          </a:xfrm>
          <a:prstGeom prst="rect">
            <a:avLst/>
          </a:prstGeom>
        </p:spPr>
      </p:pic>
      <p:sp>
        <p:nvSpPr>
          <p:cNvPr id="13" name="Rectangle 12"/>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e la date 2"/>
          <p:cNvSpPr>
            <a:spLocks noGrp="1"/>
          </p:cNvSpPr>
          <p:nvPr>
            <p:ph type="dt" sz="half" idx="10"/>
          </p:nvPr>
        </p:nvSpPr>
        <p:spPr/>
        <p:txBody>
          <a:bodyPr/>
          <a:lstStyle/>
          <a:p>
            <a:fld id="{3E4BE5F8-6342-4E9E-893D-6C4682A984A8}" type="datetime1">
              <a:rPr lang="fr-FR" smtClean="0"/>
              <a:t>17/10/2024</a:t>
            </a:fld>
            <a:endParaRPr lang="fr-FR"/>
          </a:p>
        </p:txBody>
      </p:sp>
      <p:sp>
        <p:nvSpPr>
          <p:cNvPr id="7" name="Espace réservé du contenu 2"/>
          <p:cNvSpPr>
            <a:spLocks noGrp="1"/>
          </p:cNvSpPr>
          <p:nvPr>
            <p:ph idx="4294967295" hasCustomPrompt="1"/>
          </p:nvPr>
        </p:nvSpPr>
        <p:spPr>
          <a:xfrm>
            <a:off x="4038600" y="1778432"/>
            <a:ext cx="7772400"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 </a:t>
            </a:r>
          </a:p>
        </p:txBody>
      </p:sp>
      <p:sp>
        <p:nvSpPr>
          <p:cNvPr id="8" name="Espace réservé du pied de page 6"/>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9" name="Espace réservé du numéro de diapositive 7"/>
          <p:cNvSpPr>
            <a:spLocks noGrp="1"/>
          </p:cNvSpPr>
          <p:nvPr>
            <p:ph type="sldNum" sz="quarter" idx="12"/>
          </p:nvPr>
        </p:nvSpPr>
        <p:spPr>
          <a:xfrm>
            <a:off x="8610600" y="6356350"/>
            <a:ext cx="2743200" cy="365125"/>
          </a:xfrm>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6"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pic>
        <p:nvPicPr>
          <p:cNvPr id="12" name="Imag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1886"/>
            <a:ext cx="2893325" cy="1092089"/>
          </a:xfrm>
          <a:prstGeom prst="rect">
            <a:avLst/>
          </a:prstGeom>
        </p:spPr>
      </p:pic>
    </p:spTree>
    <p:extLst>
      <p:ext uri="{BB962C8B-B14F-4D97-AF65-F5344CB8AC3E}">
        <p14:creationId xmlns:p14="http://schemas.microsoft.com/office/powerpoint/2010/main" val="427683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7E9409AD-3600-4192-9B39-9EF98767239C}" type="datetime1">
              <a:rPr lang="fr-FR" smtClean="0"/>
              <a:t>17/10/2024</a:t>
            </a:fld>
            <a:endParaRPr lang="fr-FR"/>
          </a:p>
        </p:txBody>
      </p:sp>
      <p:sp>
        <p:nvSpPr>
          <p:cNvPr id="5" name="Espace réservé du pied de page 4"/>
          <p:cNvSpPr>
            <a:spLocks noGrp="1"/>
          </p:cNvSpPr>
          <p:nvPr>
            <p:ph type="ftr" sz="quarter" idx="11"/>
          </p:nvPr>
        </p:nvSpPr>
        <p:spPr/>
        <p:txBody>
          <a:bodyPr/>
          <a:lstStyle/>
          <a:p>
            <a:r>
              <a:rPr lang="fr-FR" dirty="0"/>
              <a:t>Titre de la présentation</a:t>
            </a:r>
          </a:p>
        </p:txBody>
      </p:sp>
      <p:sp>
        <p:nvSpPr>
          <p:cNvPr id="6" name="Espace réservé du numéro de diapositive 5"/>
          <p:cNvSpPr>
            <a:spLocks noGrp="1"/>
          </p:cNvSpPr>
          <p:nvPr>
            <p:ph type="sldNum" sz="quarter" idx="12"/>
          </p:nvPr>
        </p:nvSpPr>
        <p:spPr/>
        <p:txBody>
          <a:bodyPr/>
          <a:lstStyle/>
          <a:p>
            <a:fld id="{8BE5A28F-0D0E-4FA3-9A8F-54F35CF4AC11}" type="slidenum">
              <a:rPr lang="fr-FR" smtClean="0"/>
              <a:t>‹#›</a:t>
            </a:fld>
            <a:endParaRPr lang="fr-FR"/>
          </a:p>
        </p:txBody>
      </p:sp>
      <p:sp>
        <p:nvSpPr>
          <p:cNvPr id="8" name="Espace réservé du texte 2"/>
          <p:cNvSpPr>
            <a:spLocks noGrp="1"/>
          </p:cNvSpPr>
          <p:nvPr>
            <p:ph type="body" idx="13"/>
          </p:nvPr>
        </p:nvSpPr>
        <p:spPr>
          <a:xfrm>
            <a:off x="838200" y="3193800"/>
            <a:ext cx="10515600" cy="1500187"/>
          </a:xfrm>
        </p:spPr>
        <p:txBody>
          <a:bodyPr>
            <a:normAutofit/>
          </a:bodyPr>
          <a:lstStyle>
            <a:lvl1pPr marL="0" indent="0">
              <a:buNone/>
              <a:defRPr sz="2400"/>
            </a:lvl1pPr>
          </a:lstStyle>
          <a:p>
            <a:pPr algn="ctr"/>
            <a:r>
              <a:rPr lang="fr-FR" dirty="0">
                <a:latin typeface="Tahoma" panose="020B0604030504040204" pitchFamily="34" charset="0"/>
                <a:ea typeface="Tahoma" panose="020B0604030504040204" pitchFamily="34" charset="0"/>
                <a:cs typeface="Tahoma" panose="020B0604030504040204" pitchFamily="34" charset="0"/>
              </a:rPr>
              <a:t>Sous-titre</a:t>
            </a:r>
          </a:p>
        </p:txBody>
      </p:sp>
      <p:sp>
        <p:nvSpPr>
          <p:cNvPr id="10" name="Rectangle 9"/>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261" y="-40803"/>
            <a:ext cx="2774462" cy="1091004"/>
          </a:xfrm>
          <a:prstGeom prst="rect">
            <a:avLst/>
          </a:prstGeom>
        </p:spPr>
      </p:pic>
      <p:sp>
        <p:nvSpPr>
          <p:cNvPr id="12"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spTree>
    <p:extLst>
      <p:ext uri="{BB962C8B-B14F-4D97-AF65-F5344CB8AC3E}">
        <p14:creationId xmlns:p14="http://schemas.microsoft.com/office/powerpoint/2010/main" val="3645326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2"/>
          <a:stretch>
            <a:fillRect/>
          </a:stretch>
        </p:blipFill>
        <p:spPr>
          <a:xfrm>
            <a:off x="-8471" y="1011027"/>
            <a:ext cx="4398366" cy="5846974"/>
          </a:xfrm>
          <a:prstGeom prst="rect">
            <a:avLst/>
          </a:prstGeom>
        </p:spPr>
      </p:pic>
      <p:sp>
        <p:nvSpPr>
          <p:cNvPr id="14" name="Rectangle 13"/>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e la date 2"/>
          <p:cNvSpPr>
            <a:spLocks noGrp="1"/>
          </p:cNvSpPr>
          <p:nvPr>
            <p:ph type="dt" sz="half" idx="10"/>
          </p:nvPr>
        </p:nvSpPr>
        <p:spPr/>
        <p:txBody>
          <a:bodyPr/>
          <a:lstStyle/>
          <a:p>
            <a:fld id="{3E4BE5F8-6342-4E9E-893D-6C4682A984A8}" type="datetime1">
              <a:rPr lang="fr-FR" smtClean="0"/>
              <a:t>17/10/2024</a:t>
            </a:fld>
            <a:endParaRPr lang="fr-FR"/>
          </a:p>
        </p:txBody>
      </p:sp>
      <p:sp>
        <p:nvSpPr>
          <p:cNvPr id="7" name="Espace réservé du contenu 2"/>
          <p:cNvSpPr>
            <a:spLocks noGrp="1"/>
          </p:cNvSpPr>
          <p:nvPr>
            <p:ph idx="4294967295" hasCustomPrompt="1"/>
          </p:nvPr>
        </p:nvSpPr>
        <p:spPr>
          <a:xfrm>
            <a:off x="4507344" y="1778432"/>
            <a:ext cx="7303655"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 </a:t>
            </a:r>
          </a:p>
        </p:txBody>
      </p:sp>
      <p:sp>
        <p:nvSpPr>
          <p:cNvPr id="8" name="Espace réservé du pied de page 6"/>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9" name="Espace réservé du numéro de diapositive 7"/>
          <p:cNvSpPr>
            <a:spLocks noGrp="1"/>
          </p:cNvSpPr>
          <p:nvPr>
            <p:ph type="sldNum" sz="quarter" idx="12"/>
          </p:nvPr>
        </p:nvSpPr>
        <p:spPr>
          <a:xfrm>
            <a:off x="8610600" y="6356350"/>
            <a:ext cx="2743200" cy="365125"/>
          </a:xfrm>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6"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pic>
        <p:nvPicPr>
          <p:cNvPr id="12" name="Imag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1886"/>
            <a:ext cx="2893325" cy="1092089"/>
          </a:xfrm>
          <a:prstGeom prst="rect">
            <a:avLst/>
          </a:prstGeom>
        </p:spPr>
      </p:pic>
    </p:spTree>
    <p:extLst>
      <p:ext uri="{BB962C8B-B14F-4D97-AF65-F5344CB8AC3E}">
        <p14:creationId xmlns:p14="http://schemas.microsoft.com/office/powerpoint/2010/main" val="3471222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3E4BE5F8-6342-4E9E-893D-6C4682A984A8}" type="datetime1">
              <a:rPr lang="fr-FR" smtClean="0"/>
              <a:t>17/10/2024</a:t>
            </a:fld>
            <a:endParaRPr lang="fr-FR"/>
          </a:p>
        </p:txBody>
      </p:sp>
      <p:sp>
        <p:nvSpPr>
          <p:cNvPr id="7" name="Espace réservé du contenu 2"/>
          <p:cNvSpPr>
            <a:spLocks noGrp="1"/>
          </p:cNvSpPr>
          <p:nvPr>
            <p:ph idx="4294967295" hasCustomPrompt="1"/>
          </p:nvPr>
        </p:nvSpPr>
        <p:spPr>
          <a:xfrm>
            <a:off x="4038600" y="1778432"/>
            <a:ext cx="7772399"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 </a:t>
            </a:r>
          </a:p>
        </p:txBody>
      </p:sp>
      <p:sp>
        <p:nvSpPr>
          <p:cNvPr id="8" name="Espace réservé du pied de page 6"/>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9" name="Espace réservé du numéro de diapositive 7"/>
          <p:cNvSpPr>
            <a:spLocks noGrp="1"/>
          </p:cNvSpPr>
          <p:nvPr>
            <p:ph type="sldNum" sz="quarter" idx="12"/>
          </p:nvPr>
        </p:nvSpPr>
        <p:spPr>
          <a:xfrm>
            <a:off x="8610600" y="6356350"/>
            <a:ext cx="2743200" cy="365125"/>
          </a:xfrm>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a:t>
            </a:fld>
            <a:endParaRPr lang="fr-FR">
              <a:latin typeface="Tahoma" panose="020B0604030504040204" pitchFamily="34" charset="0"/>
              <a:ea typeface="Tahoma" panose="020B0604030504040204" pitchFamily="34" charset="0"/>
              <a:cs typeface="Tahoma" panose="020B0604030504040204" pitchFamily="34" charset="0"/>
            </a:endParaRPr>
          </a:p>
        </p:txBody>
      </p:sp>
      <p:pic>
        <p:nvPicPr>
          <p:cNvPr id="15" name="Image 14"/>
          <p:cNvPicPr>
            <a:picLocks noChangeAspect="1"/>
          </p:cNvPicPr>
          <p:nvPr userDrawn="1"/>
        </p:nvPicPr>
        <p:blipFill rotWithShape="1">
          <a:blip r:embed="rId2"/>
          <a:srcRect l="1082" r="-1"/>
          <a:stretch/>
        </p:blipFill>
        <p:spPr>
          <a:xfrm>
            <a:off x="-1" y="989719"/>
            <a:ext cx="3777674" cy="5872778"/>
          </a:xfrm>
          <a:prstGeom prst="rect">
            <a:avLst/>
          </a:prstGeom>
        </p:spPr>
      </p:pic>
      <p:sp>
        <p:nvSpPr>
          <p:cNvPr id="11" name="Rectangle 10"/>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userDrawn="1"/>
        </p:nvSpPr>
        <p:spPr>
          <a:xfrm>
            <a:off x="1671782" y="1050201"/>
            <a:ext cx="1909618" cy="593872"/>
          </a:xfrm>
          <a:prstGeom prst="rect">
            <a:avLst/>
          </a:prstGeom>
          <a:solidFill>
            <a:srgbClr val="0E3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pic>
        <p:nvPicPr>
          <p:cNvPr id="12" name="Imag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1886"/>
            <a:ext cx="2893325" cy="1092089"/>
          </a:xfrm>
          <a:prstGeom prst="rect">
            <a:avLst/>
          </a:prstGeom>
        </p:spPr>
      </p:pic>
    </p:spTree>
    <p:extLst>
      <p:ext uri="{BB962C8B-B14F-4D97-AF65-F5344CB8AC3E}">
        <p14:creationId xmlns:p14="http://schemas.microsoft.com/office/powerpoint/2010/main" val="152955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9" name="Rectangle 8"/>
          <p:cNvSpPr/>
          <p:nvPr userDrawn="1"/>
        </p:nvSpPr>
        <p:spPr>
          <a:xfrm>
            <a:off x="0" y="-31260"/>
            <a:ext cx="12192000" cy="6994478"/>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contenu 2"/>
          <p:cNvSpPr>
            <a:spLocks noGrp="1"/>
          </p:cNvSpPr>
          <p:nvPr>
            <p:ph idx="4294967295" hasCustomPrompt="1"/>
          </p:nvPr>
        </p:nvSpPr>
        <p:spPr>
          <a:xfrm>
            <a:off x="838200" y="3585411"/>
            <a:ext cx="10515600" cy="842210"/>
          </a:xfrm>
        </p:spPr>
        <p:txBody>
          <a:bodyPr>
            <a:normAutofit/>
          </a:bodyPr>
          <a:lstStyle>
            <a:lvl1pPr marL="0" indent="0" algn="ctr">
              <a:buNone/>
              <a:defRPr sz="2400">
                <a:solidFill>
                  <a:schemeClr val="bg1"/>
                </a:solidFill>
              </a:defRPr>
            </a:lvl1pPr>
          </a:lstStyle>
          <a:p>
            <a:r>
              <a:rPr lang="fr-FR" dirty="0"/>
              <a:t>Sous-titre</a:t>
            </a:r>
          </a:p>
        </p:txBody>
      </p:sp>
      <p:sp>
        <p:nvSpPr>
          <p:cNvPr id="12" name="Espace réservé de la date 6"/>
          <p:cNvSpPr>
            <a:spLocks noGrp="1"/>
          </p:cNvSpPr>
          <p:nvPr>
            <p:ph type="dt" sz="half" idx="10"/>
          </p:nvPr>
        </p:nvSpPr>
        <p:spPr>
          <a:xfrm>
            <a:off x="838200" y="6356350"/>
            <a:ext cx="2743200" cy="365125"/>
          </a:xfrm>
        </p:spPr>
        <p:txBody>
          <a:bodyPr/>
          <a:lstStyle/>
          <a:p>
            <a:fld id="{77FF673D-098B-42C8-9006-C21F024A964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13" name="Espace réservé du pied de page 7"/>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17" name="Espace réservé du numéro de diapositive 5"/>
          <p:cNvSpPr>
            <a:spLocks noGrp="1"/>
          </p:cNvSpPr>
          <p:nvPr>
            <p:ph type="sldNum" sz="quarter" idx="12"/>
          </p:nvPr>
        </p:nvSpPr>
        <p:spPr>
          <a:xfrm>
            <a:off x="8610600" y="6356350"/>
            <a:ext cx="2743200" cy="365125"/>
          </a:xfrm>
        </p:spPr>
        <p:txBody>
          <a:bodyPr/>
          <a:lstStyle/>
          <a:p>
            <a:fld id="{8BE5A28F-0D0E-4FA3-9A8F-54F35CF4AC11}" type="slidenum">
              <a:rPr lang="fr-FR" smtClean="0"/>
              <a:t>‹#›</a:t>
            </a:fld>
            <a:endParaRPr lang="fr-FR"/>
          </a:p>
        </p:txBody>
      </p:sp>
      <p:sp>
        <p:nvSpPr>
          <p:cNvPr id="19" name="Titre 18"/>
          <p:cNvSpPr>
            <a:spLocks noGrp="1"/>
          </p:cNvSpPr>
          <p:nvPr>
            <p:ph type="title" hasCustomPrompt="1"/>
          </p:nvPr>
        </p:nvSpPr>
        <p:spPr>
          <a:xfrm>
            <a:off x="838201" y="1825625"/>
            <a:ext cx="10515600" cy="1325563"/>
          </a:xfrm>
        </p:spPr>
        <p:txBody>
          <a:bodyPr>
            <a:normAutofit/>
          </a:bodyPr>
          <a:lstStyle>
            <a:lvl1pPr algn="ctr">
              <a:defRPr sz="3200" b="1">
                <a:solidFill>
                  <a:schemeClr val="bg1"/>
                </a:solidFill>
              </a:defRPr>
            </a:lvl1pPr>
          </a:lstStyle>
          <a:p>
            <a:r>
              <a:rPr lang="fr-FR" dirty="0"/>
              <a:t>TITRE</a:t>
            </a: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261" y="-40803"/>
            <a:ext cx="2774462" cy="1091004"/>
          </a:xfrm>
          <a:prstGeom prst="rect">
            <a:avLst/>
          </a:prstGeom>
        </p:spPr>
      </p:pic>
    </p:spTree>
    <p:extLst>
      <p:ext uri="{BB962C8B-B14F-4D97-AF65-F5344CB8AC3E}">
        <p14:creationId xmlns:p14="http://schemas.microsoft.com/office/powerpoint/2010/main" val="1078945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Espace réservé pour une 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578" t="12116" r="9424" b="13712"/>
          <a:stretch/>
        </p:blipFill>
        <p:spPr>
          <a:xfrm>
            <a:off x="-31772" y="-29665"/>
            <a:ext cx="12256932" cy="6887665"/>
          </a:xfrm>
          <a:prstGeom prst="rect">
            <a:avLst/>
          </a:prstGeom>
        </p:spPr>
      </p:pic>
      <p:sp>
        <p:nvSpPr>
          <p:cNvPr id="9" name="Espace réservé de la date 4"/>
          <p:cNvSpPr>
            <a:spLocks noGrp="1"/>
          </p:cNvSpPr>
          <p:nvPr>
            <p:ph type="dt" sz="half" idx="10"/>
          </p:nvPr>
        </p:nvSpPr>
        <p:spPr>
          <a:xfrm>
            <a:off x="838200" y="6356350"/>
            <a:ext cx="2743200" cy="365125"/>
          </a:xfrm>
        </p:spPr>
        <p:txBody>
          <a:bodyPr/>
          <a:lstStyle/>
          <a:p>
            <a:fld id="{7C8E01E8-5488-444D-83AF-F7ED5FD6BCD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10" name="Espace réservé du pied de page 5"/>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15" name="Espace réservé du numéro de diapositive 5"/>
          <p:cNvSpPr>
            <a:spLocks noGrp="1"/>
          </p:cNvSpPr>
          <p:nvPr>
            <p:ph type="sldNum" sz="quarter" idx="12"/>
          </p:nvPr>
        </p:nvSpPr>
        <p:spPr>
          <a:xfrm>
            <a:off x="8610600" y="6356350"/>
            <a:ext cx="2743200" cy="365125"/>
          </a:xfrm>
        </p:spPr>
        <p:txBody>
          <a:bodyPr/>
          <a:lstStyle/>
          <a:p>
            <a:fld id="{8BE5A28F-0D0E-4FA3-9A8F-54F35CF4AC11}" type="slidenum">
              <a:rPr lang="fr-FR" smtClean="0"/>
              <a:t>‹#›</a:t>
            </a:fld>
            <a:endParaRPr lang="fr-FR"/>
          </a:p>
        </p:txBody>
      </p:sp>
      <p:sp>
        <p:nvSpPr>
          <p:cNvPr id="17" name="Titre 16"/>
          <p:cNvSpPr>
            <a:spLocks noGrp="1"/>
          </p:cNvSpPr>
          <p:nvPr>
            <p:ph type="title" hasCustomPrompt="1"/>
          </p:nvPr>
        </p:nvSpPr>
        <p:spPr>
          <a:xfrm>
            <a:off x="838200" y="2166612"/>
            <a:ext cx="10515600" cy="1325563"/>
          </a:xfrm>
          <a:solidFill>
            <a:srgbClr val="08335B"/>
          </a:solidFill>
          <a:ln>
            <a:noFill/>
          </a:ln>
        </p:spPr>
        <p:txBody>
          <a:bodyPr/>
          <a:lstStyle>
            <a:lvl1pPr algn="ctr">
              <a:defRPr b="1">
                <a:solidFill>
                  <a:schemeClr val="bg1"/>
                </a:solidFill>
              </a:defRPr>
            </a:lvl1pPr>
          </a:lstStyle>
          <a:p>
            <a:r>
              <a:rPr lang="fr-FR" dirty="0"/>
              <a:t>TITRE</a:t>
            </a:r>
          </a:p>
        </p:txBody>
      </p:sp>
      <p:sp>
        <p:nvSpPr>
          <p:cNvPr id="19" name="Espace réservé du contenu 2"/>
          <p:cNvSpPr>
            <a:spLocks noGrp="1"/>
          </p:cNvSpPr>
          <p:nvPr>
            <p:ph idx="4294967295" hasCustomPrompt="1"/>
          </p:nvPr>
        </p:nvSpPr>
        <p:spPr>
          <a:xfrm>
            <a:off x="838200" y="3492175"/>
            <a:ext cx="10515600" cy="842210"/>
          </a:xfrm>
          <a:solidFill>
            <a:srgbClr val="08335B"/>
          </a:solidFill>
        </p:spPr>
        <p:txBody>
          <a:bodyPr>
            <a:normAutofit/>
          </a:bodyPr>
          <a:lstStyle>
            <a:lvl1pPr marL="0" indent="0" algn="ctr">
              <a:buNone/>
              <a:defRPr sz="2400">
                <a:solidFill>
                  <a:schemeClr val="bg1"/>
                </a:solidFill>
              </a:defRPr>
            </a:lvl1pPr>
          </a:lstStyle>
          <a:p>
            <a:r>
              <a:rPr lang="fr-FR" dirty="0"/>
              <a:t>Sous-titre</a:t>
            </a:r>
          </a:p>
        </p:txBody>
      </p:sp>
    </p:spTree>
    <p:extLst>
      <p:ext uri="{BB962C8B-B14F-4D97-AF65-F5344CB8AC3E}">
        <p14:creationId xmlns:p14="http://schemas.microsoft.com/office/powerpoint/2010/main" val="233742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1" name="Espace réservé du contenu 2"/>
          <p:cNvSpPr>
            <a:spLocks noGrp="1"/>
          </p:cNvSpPr>
          <p:nvPr>
            <p:ph idx="4294967295"/>
          </p:nvPr>
        </p:nvSpPr>
        <p:spPr>
          <a:xfrm>
            <a:off x="838200" y="1825625"/>
            <a:ext cx="10515600"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p:txBody>
      </p:sp>
      <p:sp>
        <p:nvSpPr>
          <p:cNvPr id="12" name="Espace réservé de la date 5"/>
          <p:cNvSpPr>
            <a:spLocks noGrp="1"/>
          </p:cNvSpPr>
          <p:nvPr>
            <p:ph type="dt" sz="half" idx="10"/>
          </p:nvPr>
        </p:nvSpPr>
        <p:spPr>
          <a:xfrm>
            <a:off x="838200" y="6356350"/>
            <a:ext cx="2743200" cy="365125"/>
          </a:xfrm>
        </p:spPr>
        <p:txBody>
          <a:bodyPr/>
          <a:lstStyle/>
          <a:p>
            <a:fld id="{255E850E-ED2A-4977-85C3-6650EAE4BECE}"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3" name="Espace réservé du pied de page 6"/>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28" name="Espace réservé du numéro de diapositive 5"/>
          <p:cNvSpPr>
            <a:spLocks noGrp="1"/>
          </p:cNvSpPr>
          <p:nvPr>
            <p:ph type="sldNum" sz="quarter" idx="12"/>
          </p:nvPr>
        </p:nvSpPr>
        <p:spPr>
          <a:xfrm>
            <a:off x="8610600" y="6356350"/>
            <a:ext cx="2743200" cy="365125"/>
          </a:xfrm>
        </p:spPr>
        <p:txBody>
          <a:bodyPr/>
          <a:lstStyle/>
          <a:p>
            <a:fld id="{8BE5A28F-0D0E-4FA3-9A8F-54F35CF4AC11}" type="slidenum">
              <a:rPr lang="fr-FR" smtClean="0"/>
              <a:t>‹#›</a:t>
            </a:fld>
            <a:endParaRPr lang="fr-FR"/>
          </a:p>
        </p:txBody>
      </p:sp>
      <p:sp>
        <p:nvSpPr>
          <p:cNvPr id="10" name="Rectangle 9"/>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261" y="-40803"/>
            <a:ext cx="2774462" cy="1091004"/>
          </a:xfrm>
          <a:prstGeom prst="rect">
            <a:avLst/>
          </a:prstGeom>
        </p:spPr>
      </p:pic>
      <p:sp>
        <p:nvSpPr>
          <p:cNvPr id="16"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spTree>
    <p:extLst>
      <p:ext uri="{BB962C8B-B14F-4D97-AF65-F5344CB8AC3E}">
        <p14:creationId xmlns:p14="http://schemas.microsoft.com/office/powerpoint/2010/main" val="374124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e la date 5"/>
          <p:cNvSpPr>
            <a:spLocks noGrp="1"/>
          </p:cNvSpPr>
          <p:nvPr>
            <p:ph type="dt" sz="half" idx="10"/>
          </p:nvPr>
        </p:nvSpPr>
        <p:spPr>
          <a:xfrm>
            <a:off x="838200" y="6356350"/>
            <a:ext cx="2743200" cy="365125"/>
          </a:xfrm>
        </p:spPr>
        <p:txBody>
          <a:bodyPr/>
          <a:lstStyle/>
          <a:p>
            <a:fld id="{255E850E-ED2A-4977-85C3-6650EAE4BECE}"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0" name="Espace réservé du numéro de diapositive 7"/>
          <p:cNvSpPr>
            <a:spLocks noGrp="1"/>
          </p:cNvSpPr>
          <p:nvPr>
            <p:ph type="sldNum" sz="quarter" idx="12"/>
          </p:nvPr>
        </p:nvSpPr>
        <p:spPr>
          <a:xfrm>
            <a:off x="8610600" y="6356350"/>
            <a:ext cx="2743200" cy="365125"/>
          </a:xfrm>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a:t>
            </a:fld>
            <a:endParaRPr lang="fr-FR">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25" r="53328" b="39500"/>
          <a:stretch/>
        </p:blipFill>
        <p:spPr>
          <a:xfrm>
            <a:off x="11710134" y="6292158"/>
            <a:ext cx="481866" cy="565842"/>
          </a:xfrm>
          <a:prstGeom prst="rect">
            <a:avLst/>
          </a:prstGeom>
        </p:spPr>
      </p:pic>
      <p:sp>
        <p:nvSpPr>
          <p:cNvPr id="9" name="Espace réservé du pied de page 6"/>
          <p:cNvSpPr>
            <a:spLocks noGrp="1"/>
          </p:cNvSpPr>
          <p:nvPr>
            <p:ph type="ftr" sz="quarter" idx="11"/>
          </p:nvPr>
        </p:nvSpPr>
        <p:spPr>
          <a:xfrm>
            <a:off x="4038600" y="6356350"/>
            <a:ext cx="3904397"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pic>
        <p:nvPicPr>
          <p:cNvPr id="26" name="Image 25"/>
          <p:cNvPicPr>
            <a:picLocks noChangeAspect="1"/>
          </p:cNvPicPr>
          <p:nvPr userDrawn="1"/>
        </p:nvPicPr>
        <p:blipFill rotWithShape="1">
          <a:blip r:embed="rId3" cstate="print">
            <a:extLst>
              <a:ext uri="{28A0092B-C50C-407E-A947-70E740481C1C}">
                <a14:useLocalDpi xmlns:a14="http://schemas.microsoft.com/office/drawing/2010/main" val="0"/>
              </a:ext>
            </a:extLst>
          </a:blip>
          <a:srcRect l="3055" t="6051" r="2673" b="18251"/>
          <a:stretch/>
        </p:blipFill>
        <p:spPr>
          <a:xfrm>
            <a:off x="7942997" y="1019332"/>
            <a:ext cx="4249003" cy="5865758"/>
          </a:xfrm>
          <a:prstGeom prst="rect">
            <a:avLst/>
          </a:prstGeom>
        </p:spPr>
      </p:pic>
      <p:sp>
        <p:nvSpPr>
          <p:cNvPr id="27" name="Espace réservé du contenu 2"/>
          <p:cNvSpPr>
            <a:spLocks noGrp="1"/>
          </p:cNvSpPr>
          <p:nvPr>
            <p:ph idx="4294967295" hasCustomPrompt="1"/>
          </p:nvPr>
        </p:nvSpPr>
        <p:spPr>
          <a:xfrm>
            <a:off x="711221" y="1799373"/>
            <a:ext cx="7047324"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 </a:t>
            </a:r>
          </a:p>
        </p:txBody>
      </p:sp>
      <p:sp>
        <p:nvSpPr>
          <p:cNvPr id="13" name="Rectangle 12"/>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261" y="-40803"/>
            <a:ext cx="2774462" cy="1091004"/>
          </a:xfrm>
          <a:prstGeom prst="rect">
            <a:avLst/>
          </a:prstGeom>
        </p:spPr>
      </p:pic>
      <p:sp>
        <p:nvSpPr>
          <p:cNvPr id="17"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spTree>
    <p:extLst>
      <p:ext uri="{BB962C8B-B14F-4D97-AF65-F5344CB8AC3E}">
        <p14:creationId xmlns:p14="http://schemas.microsoft.com/office/powerpoint/2010/main" val="119491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3E4BE5F8-6342-4E9E-893D-6C4682A984A8}" type="datetime1">
              <a:rPr lang="fr-FR" smtClean="0"/>
              <a:t>17/10/2024</a:t>
            </a:fld>
            <a:endParaRPr lang="fr-F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9246" t="11241" r="13597" b="11602"/>
          <a:stretch/>
        </p:blipFill>
        <p:spPr>
          <a:xfrm>
            <a:off x="0" y="1011027"/>
            <a:ext cx="3898307" cy="5846973"/>
          </a:xfrm>
          <a:prstGeom prst="rect">
            <a:avLst/>
          </a:prstGeom>
        </p:spPr>
      </p:pic>
      <p:sp>
        <p:nvSpPr>
          <p:cNvPr id="7" name="Espace réservé du contenu 2"/>
          <p:cNvSpPr>
            <a:spLocks noGrp="1"/>
          </p:cNvSpPr>
          <p:nvPr>
            <p:ph idx="4294967295" hasCustomPrompt="1"/>
          </p:nvPr>
        </p:nvSpPr>
        <p:spPr>
          <a:xfrm>
            <a:off x="4038600" y="1778432"/>
            <a:ext cx="7772400"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 </a:t>
            </a:r>
          </a:p>
        </p:txBody>
      </p:sp>
      <p:sp>
        <p:nvSpPr>
          <p:cNvPr id="8" name="Espace réservé du pied de page 6"/>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9" name="Espace réservé du numéro de diapositive 7"/>
          <p:cNvSpPr>
            <a:spLocks noGrp="1"/>
          </p:cNvSpPr>
          <p:nvPr>
            <p:ph type="sldNum" sz="quarter" idx="12"/>
          </p:nvPr>
        </p:nvSpPr>
        <p:spPr>
          <a:xfrm>
            <a:off x="8610600" y="6356350"/>
            <a:ext cx="2743200" cy="365125"/>
          </a:xfrm>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1" y="-40803"/>
            <a:ext cx="2774462" cy="1091004"/>
          </a:xfrm>
          <a:prstGeom prst="rect">
            <a:avLst/>
          </a:prstGeom>
        </p:spPr>
      </p:pic>
      <p:sp>
        <p:nvSpPr>
          <p:cNvPr id="16"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spTree>
    <p:extLst>
      <p:ext uri="{BB962C8B-B14F-4D97-AF65-F5344CB8AC3E}">
        <p14:creationId xmlns:p14="http://schemas.microsoft.com/office/powerpoint/2010/main" val="224189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3E4BE5F8-6342-4E9E-893D-6C4682A984A8}" type="datetime1">
              <a:rPr lang="fr-FR" smtClean="0"/>
              <a:t>17/10/2024</a:t>
            </a:fld>
            <a:endParaRPr lang="fr-FR"/>
          </a:p>
        </p:txBody>
      </p:sp>
      <p:sp>
        <p:nvSpPr>
          <p:cNvPr id="7" name="Espace réservé du contenu 2"/>
          <p:cNvSpPr>
            <a:spLocks noGrp="1"/>
          </p:cNvSpPr>
          <p:nvPr>
            <p:ph idx="4294967295" hasCustomPrompt="1"/>
          </p:nvPr>
        </p:nvSpPr>
        <p:spPr>
          <a:xfrm>
            <a:off x="4038600" y="1778432"/>
            <a:ext cx="7772400"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 </a:t>
            </a:r>
          </a:p>
        </p:txBody>
      </p:sp>
      <p:sp>
        <p:nvSpPr>
          <p:cNvPr id="8" name="Espace réservé du pied de page 6"/>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9" name="Espace réservé du numéro de diapositive 7"/>
          <p:cNvSpPr>
            <a:spLocks noGrp="1"/>
          </p:cNvSpPr>
          <p:nvPr>
            <p:ph type="sldNum" sz="quarter" idx="12"/>
          </p:nvPr>
        </p:nvSpPr>
        <p:spPr>
          <a:xfrm>
            <a:off x="8610600" y="6356350"/>
            <a:ext cx="2743200" cy="365125"/>
          </a:xfrm>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a:t>
            </a:fld>
            <a:endParaRPr lang="fr-FR">
              <a:latin typeface="Tahoma" panose="020B0604030504040204" pitchFamily="34" charset="0"/>
              <a:ea typeface="Tahoma" panose="020B0604030504040204" pitchFamily="34" charset="0"/>
              <a:cs typeface="Tahoma" panose="020B0604030504040204" pitchFamily="34" charset="0"/>
            </a:endParaRPr>
          </a:p>
        </p:txBody>
      </p:sp>
      <p:pic>
        <p:nvPicPr>
          <p:cNvPr id="15" name="Image 14"/>
          <p:cNvPicPr>
            <a:picLocks noChangeAspect="1"/>
          </p:cNvPicPr>
          <p:nvPr userDrawn="1"/>
        </p:nvPicPr>
        <p:blipFill rotWithShape="1">
          <a:blip r:embed="rId2"/>
          <a:srcRect l="8128" t="337" r="7198" b="7382"/>
          <a:stretch/>
        </p:blipFill>
        <p:spPr>
          <a:xfrm>
            <a:off x="-28575" y="963018"/>
            <a:ext cx="3935557" cy="5916247"/>
          </a:xfrm>
          <a:prstGeom prst="rect">
            <a:avLst/>
          </a:prstGeom>
        </p:spPr>
      </p:pic>
      <p:sp>
        <p:nvSpPr>
          <p:cNvPr id="12" name="Rectangle 11"/>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1" y="-40803"/>
            <a:ext cx="2774462" cy="1091004"/>
          </a:xfrm>
          <a:prstGeom prst="rect">
            <a:avLst/>
          </a:prstGeom>
        </p:spPr>
      </p:pic>
      <p:sp>
        <p:nvSpPr>
          <p:cNvPr id="17"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spTree>
    <p:extLst>
      <p:ext uri="{BB962C8B-B14F-4D97-AF65-F5344CB8AC3E}">
        <p14:creationId xmlns:p14="http://schemas.microsoft.com/office/powerpoint/2010/main" val="2112386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3E4BE5F8-6342-4E9E-893D-6C4682A984A8}" type="datetime1">
              <a:rPr lang="fr-FR" smtClean="0"/>
              <a:t>17/10/2024</a:t>
            </a:fld>
            <a:endParaRPr lang="fr-FR"/>
          </a:p>
        </p:txBody>
      </p:sp>
      <p:sp>
        <p:nvSpPr>
          <p:cNvPr id="7" name="Espace réservé du contenu 2"/>
          <p:cNvSpPr>
            <a:spLocks noGrp="1"/>
          </p:cNvSpPr>
          <p:nvPr>
            <p:ph idx="4294967295" hasCustomPrompt="1"/>
          </p:nvPr>
        </p:nvSpPr>
        <p:spPr>
          <a:xfrm>
            <a:off x="4507344" y="1778432"/>
            <a:ext cx="7303655" cy="4351338"/>
          </a:xfrm>
        </p:spPr>
        <p:txBody>
          <a:bodyPr/>
          <a:lstStyle/>
          <a:p>
            <a:pPr marL="0" indent="0">
              <a:buNone/>
            </a:pPr>
            <a:r>
              <a:rPr lang="fr-FR" dirty="0">
                <a:latin typeface="Tahoma" panose="020B0604030504040204" pitchFamily="34" charset="0"/>
                <a:ea typeface="Tahoma" panose="020B0604030504040204" pitchFamily="34" charset="0"/>
                <a:cs typeface="Tahoma" panose="020B0604030504040204" pitchFamily="34" charset="0"/>
              </a:rPr>
              <a:t>Texte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a:t>
            </a:r>
          </a:p>
          <a:p>
            <a:pPr>
              <a:buFontTx/>
              <a:buChar char="-"/>
            </a:pPr>
            <a:r>
              <a:rPr lang="fr-FR" dirty="0">
                <a:latin typeface="Tahoma" panose="020B0604030504040204" pitchFamily="34" charset="0"/>
                <a:ea typeface="Tahoma" panose="020B0604030504040204" pitchFamily="34" charset="0"/>
                <a:cs typeface="Tahoma" panose="020B0604030504040204" pitchFamily="34" charset="0"/>
              </a:rPr>
              <a:t>Liste </a:t>
            </a:r>
          </a:p>
        </p:txBody>
      </p:sp>
      <p:sp>
        <p:nvSpPr>
          <p:cNvPr id="8" name="Espace réservé du pied de page 6"/>
          <p:cNvSpPr>
            <a:spLocks noGrp="1"/>
          </p:cNvSpPr>
          <p:nvPr>
            <p:ph type="ftr" sz="quarter" idx="11"/>
          </p:nvPr>
        </p:nvSpPr>
        <p:spPr>
          <a:xfrm>
            <a:off x="4038600" y="6356350"/>
            <a:ext cx="4114800" cy="365125"/>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Titre de la présentation</a:t>
            </a:r>
          </a:p>
        </p:txBody>
      </p:sp>
      <p:sp>
        <p:nvSpPr>
          <p:cNvPr id="9" name="Espace réservé du numéro de diapositive 7"/>
          <p:cNvSpPr>
            <a:spLocks noGrp="1"/>
          </p:cNvSpPr>
          <p:nvPr>
            <p:ph type="sldNum" sz="quarter" idx="12"/>
          </p:nvPr>
        </p:nvSpPr>
        <p:spPr>
          <a:xfrm>
            <a:off x="8610600" y="6356350"/>
            <a:ext cx="2743200" cy="365125"/>
          </a:xfrm>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a:t>
            </a:fld>
            <a:endParaRPr lang="fr-FR">
              <a:latin typeface="Tahoma" panose="020B0604030504040204" pitchFamily="34" charset="0"/>
              <a:ea typeface="Tahoma" panose="020B0604030504040204" pitchFamily="34" charset="0"/>
              <a:cs typeface="Tahoma" panose="020B0604030504040204" pitchFamily="34" charset="0"/>
            </a:endParaRPr>
          </a:p>
        </p:txBody>
      </p:sp>
      <p:pic>
        <p:nvPicPr>
          <p:cNvPr id="13" name="Image 12"/>
          <p:cNvPicPr>
            <a:picLocks noChangeAspect="1"/>
          </p:cNvPicPr>
          <p:nvPr userDrawn="1"/>
        </p:nvPicPr>
        <p:blipFill>
          <a:blip r:embed="rId2"/>
          <a:stretch>
            <a:fillRect/>
          </a:stretch>
        </p:blipFill>
        <p:spPr>
          <a:xfrm>
            <a:off x="-8471" y="1011027"/>
            <a:ext cx="4398366" cy="5846974"/>
          </a:xfrm>
          <a:prstGeom prst="rect">
            <a:avLst/>
          </a:prstGeom>
        </p:spPr>
      </p:pic>
      <p:sp>
        <p:nvSpPr>
          <p:cNvPr id="12" name="Rectangle 11"/>
          <p:cNvSpPr/>
          <p:nvPr userDrawn="1"/>
        </p:nvSpPr>
        <p:spPr>
          <a:xfrm>
            <a:off x="0" y="-39176"/>
            <a:ext cx="12192000" cy="1089377"/>
          </a:xfrm>
          <a:prstGeom prst="rect">
            <a:avLst/>
          </a:prstGeom>
          <a:solidFill>
            <a:srgbClr val="08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1" y="-40803"/>
            <a:ext cx="2774462" cy="1091004"/>
          </a:xfrm>
          <a:prstGeom prst="rect">
            <a:avLst/>
          </a:prstGeom>
        </p:spPr>
      </p:pic>
      <p:sp>
        <p:nvSpPr>
          <p:cNvPr id="17" name="Titre 28"/>
          <p:cNvSpPr>
            <a:spLocks noGrp="1"/>
          </p:cNvSpPr>
          <p:nvPr>
            <p:ph type="title" hasCustomPrompt="1"/>
          </p:nvPr>
        </p:nvSpPr>
        <p:spPr>
          <a:xfrm>
            <a:off x="3164304" y="92764"/>
            <a:ext cx="8545829" cy="797574"/>
          </a:xfrm>
        </p:spPr>
        <p:txBody>
          <a:bodyPr>
            <a:normAutofit/>
          </a:bodyPr>
          <a:lstStyle>
            <a:lvl1pPr algn="r">
              <a:defRPr sz="3200" b="1">
                <a:solidFill>
                  <a:schemeClr val="bg1"/>
                </a:solidFill>
              </a:defRPr>
            </a:lvl1pPr>
          </a:lstStyle>
          <a:p>
            <a:r>
              <a:rPr lang="fr-FR" dirty="0"/>
              <a:t>TITRE</a:t>
            </a:r>
          </a:p>
        </p:txBody>
      </p:sp>
    </p:spTree>
    <p:extLst>
      <p:ext uri="{BB962C8B-B14F-4D97-AF65-F5344CB8AC3E}">
        <p14:creationId xmlns:p14="http://schemas.microsoft.com/office/powerpoint/2010/main" val="1896323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BE5F8-6342-4E9E-893D-6C4682A984A8}" type="datetime1">
              <a:rPr lang="fr-FR" smtClean="0"/>
              <a:t>17/10/2024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5A28F-0D0E-4FA3-9A8F-54F35CF4AC11}" type="slidenum">
              <a:rPr lang="fr-FR" smtClean="0"/>
              <a:t>‹#›</a:t>
            </a:fld>
            <a:endParaRPr lang="fr-FR"/>
          </a:p>
        </p:txBody>
      </p:sp>
    </p:spTree>
    <p:extLst>
      <p:ext uri="{BB962C8B-B14F-4D97-AF65-F5344CB8AC3E}">
        <p14:creationId xmlns:p14="http://schemas.microsoft.com/office/powerpoint/2010/main" val="148846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4" r:id="rId6"/>
    <p:sldLayoutId id="2147483666" r:id="rId7"/>
    <p:sldLayoutId id="2147483669" r:id="rId8"/>
    <p:sldLayoutId id="2147483670" r:id="rId9"/>
    <p:sldLayoutId id="2147483673" r:id="rId10"/>
    <p:sldLayoutId id="2147483674"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95DAD-1624-41C8-AEAB-4CC51FE85614}" type="datetimeFigureOut">
              <a:rPr lang="fr-FR" smtClean="0"/>
              <a:t>17/10/2024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0450F-97AC-4AF2-9009-86FD054C4B36}" type="slidenum">
              <a:rPr lang="fr-FR" smtClean="0"/>
              <a:t>‹#›</a:t>
            </a:fld>
            <a:endParaRPr lang="fr-FR"/>
          </a:p>
        </p:txBody>
      </p:sp>
    </p:spTree>
    <p:extLst>
      <p:ext uri="{BB962C8B-B14F-4D97-AF65-F5344CB8AC3E}">
        <p14:creationId xmlns:p14="http://schemas.microsoft.com/office/powerpoint/2010/main" val="48812691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3oto0FPucSc"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elcomeclermont.com/international-students/" TargetMode="Externa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4" Type="http://schemas.openxmlformats.org/officeDocument/2006/relationships/hyperlink" Target="mailto:Lisa.fiacre@esc-clermont.f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jpeg"/><Relationship Id="rId7" Type="http://schemas.openxmlformats.org/officeDocument/2006/relationships/image" Target="../media/image15.png"/><Relationship Id="rId2" Type="http://schemas.openxmlformats.org/officeDocument/2006/relationships/hyperlink" Target="https://www.esc-clermont.fr/dans-les-classements/" TargetMode="Externa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EC41712-848F-46FA-9CD6-BB752C461E92}"/>
              </a:ext>
            </a:extLst>
          </p:cNvPr>
          <p:cNvSpPr>
            <a:spLocks noGrp="1"/>
          </p:cNvSpPr>
          <p:nvPr>
            <p:ph type="title"/>
          </p:nvPr>
        </p:nvSpPr>
        <p:spPr>
          <a:xfrm>
            <a:off x="3092450" y="5934075"/>
            <a:ext cx="8951913" cy="814388"/>
          </a:xfrm>
        </p:spPr>
        <p:txBody>
          <a:bodyPr>
            <a:normAutofit fontScale="90000"/>
          </a:bodyPr>
          <a:lstStyle/>
          <a:p>
            <a:r>
              <a:rPr lang="fr-FR" dirty="0">
                <a:latin typeface="Tahoma" panose="020B0604030504040204" pitchFamily="34" charset="0"/>
                <a:ea typeface="Tahoma" panose="020B0604030504040204" pitchFamily="34" charset="0"/>
                <a:cs typeface="Tahoma" panose="020B0604030504040204" pitchFamily="34" charset="0"/>
              </a:rPr>
              <a:t>ESC Clermont Business </a:t>
            </a:r>
            <a:r>
              <a:rPr lang="fr-FR" dirty="0" err="1">
                <a:latin typeface="Tahoma" panose="020B0604030504040204" pitchFamily="34" charset="0"/>
                <a:ea typeface="Tahoma" panose="020B0604030504040204" pitchFamily="34" charset="0"/>
                <a:cs typeface="Tahoma" panose="020B0604030504040204" pitchFamily="34" charset="0"/>
              </a:rPr>
              <a:t>School</a:t>
            </a:r>
            <a:br>
              <a:rPr lang="fr-FR" dirty="0">
                <a:latin typeface="Tahoma" panose="020B0604030504040204" pitchFamily="34" charset="0"/>
                <a:ea typeface="Tahoma" panose="020B0604030504040204" pitchFamily="34" charset="0"/>
                <a:cs typeface="Tahoma" panose="020B0604030504040204" pitchFamily="34" charset="0"/>
              </a:rPr>
            </a:b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4" name="ZoneTexte 3">
            <a:extLst>
              <a:ext uri="{FF2B5EF4-FFF2-40B4-BE49-F238E27FC236}">
                <a16:creationId xmlns:a16="http://schemas.microsoft.com/office/drawing/2014/main" id="{B97ED8FF-0BDE-4F8F-8F2A-96C9102D7F00}"/>
              </a:ext>
            </a:extLst>
          </p:cNvPr>
          <p:cNvSpPr txBox="1"/>
          <p:nvPr/>
        </p:nvSpPr>
        <p:spPr>
          <a:xfrm>
            <a:off x="6809513" y="6341786"/>
            <a:ext cx="5328775" cy="369332"/>
          </a:xfrm>
          <a:prstGeom prst="rect">
            <a:avLst/>
          </a:prstGeom>
          <a:noFill/>
        </p:spPr>
        <p:txBody>
          <a:bodyPr wrap="square">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hlinkClick r:id="rId2"/>
              </a:rPr>
              <a:t>https://www.youtube.com/watch?v=3oto0FPucSc</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1961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31D6854-C813-488E-A7DB-08E065F30FBC}"/>
              </a:ext>
            </a:extLst>
          </p:cNvPr>
          <p:cNvSpPr>
            <a:spLocks noGrp="1"/>
          </p:cNvSpPr>
          <p:nvPr>
            <p:ph type="dt" sz="half" idx="10"/>
          </p:nvPr>
        </p:nvSpPr>
        <p:spPr/>
        <p:txBody>
          <a:bodyPr/>
          <a:lstStyle/>
          <a:p>
            <a:fld id="{3E4BE5F8-6342-4E9E-893D-6C4682A984A8}" type="datetime1">
              <a:rPr lang="fr-FR" smtClean="0"/>
              <a:t>17/10/2024</a:t>
            </a:fld>
            <a:endParaRPr lang="fr-FR"/>
          </a:p>
        </p:txBody>
      </p:sp>
      <p:sp>
        <p:nvSpPr>
          <p:cNvPr id="3" name="Espace réservé du contenu 2">
            <a:extLst>
              <a:ext uri="{FF2B5EF4-FFF2-40B4-BE49-F238E27FC236}">
                <a16:creationId xmlns:a16="http://schemas.microsoft.com/office/drawing/2014/main" id="{79987D1B-C234-4BB8-8FCD-4361629FCE28}"/>
              </a:ext>
            </a:extLst>
          </p:cNvPr>
          <p:cNvSpPr>
            <a:spLocks noGrp="1"/>
          </p:cNvSpPr>
          <p:nvPr>
            <p:ph idx="4294967295"/>
          </p:nvPr>
        </p:nvSpPr>
        <p:spPr>
          <a:xfrm>
            <a:off x="4135772" y="1176802"/>
            <a:ext cx="7218028" cy="5452426"/>
          </a:xfrm>
        </p:spPr>
        <p:txBody>
          <a:bodyPr>
            <a:normAutofit/>
          </a:bodyPr>
          <a:lstStyle/>
          <a:p>
            <a:pPr>
              <a:lnSpc>
                <a:spcPct val="120000"/>
              </a:lnSpc>
            </a:pPr>
            <a:r>
              <a:rPr lang="fr-FR" sz="2400" dirty="0"/>
              <a:t>Bachelor in International Management</a:t>
            </a:r>
          </a:p>
          <a:p>
            <a:pPr>
              <a:lnSpc>
                <a:spcPct val="120000"/>
              </a:lnSpc>
            </a:pPr>
            <a:r>
              <a:rPr lang="fr-FR" sz="2400" dirty="0"/>
              <a:t>Bachelor en Communication Digitale &amp; E-Business </a:t>
            </a:r>
          </a:p>
          <a:p>
            <a:pPr>
              <a:lnSpc>
                <a:spcPct val="120000"/>
              </a:lnSpc>
            </a:pPr>
            <a:r>
              <a:rPr lang="fr-FR" sz="2400" dirty="0"/>
              <a:t>Master in Management</a:t>
            </a:r>
          </a:p>
          <a:p>
            <a:pPr>
              <a:lnSpc>
                <a:spcPct val="120000"/>
              </a:lnSpc>
            </a:pPr>
            <a:r>
              <a:rPr lang="fr-FR" sz="2400" dirty="0"/>
              <a:t>Master of Science </a:t>
            </a:r>
          </a:p>
          <a:p>
            <a:pPr lvl="1">
              <a:lnSpc>
                <a:spcPct val="120000"/>
              </a:lnSpc>
            </a:pPr>
            <a:r>
              <a:rPr lang="fr-FR" sz="2000" dirty="0"/>
              <a:t>Business Intelligence &amp; Analytics</a:t>
            </a:r>
          </a:p>
          <a:p>
            <a:pPr lvl="1">
              <a:lnSpc>
                <a:spcPct val="120000"/>
              </a:lnSpc>
            </a:pPr>
            <a:r>
              <a:rPr lang="fr-FR" sz="2000" dirty="0"/>
              <a:t>International Commerce &amp; Digital Marketing</a:t>
            </a:r>
          </a:p>
          <a:p>
            <a:pPr lvl="1">
              <a:lnSpc>
                <a:spcPct val="120000"/>
              </a:lnSpc>
            </a:pPr>
            <a:r>
              <a:rPr lang="fr-FR" sz="2000" dirty="0" err="1"/>
              <a:t>Corporate</a:t>
            </a:r>
            <a:r>
              <a:rPr lang="fr-FR" sz="2000" dirty="0"/>
              <a:t> Finance &amp; Fintech</a:t>
            </a:r>
          </a:p>
          <a:p>
            <a:pPr lvl="1">
              <a:lnSpc>
                <a:spcPct val="120000"/>
              </a:lnSpc>
            </a:pPr>
            <a:r>
              <a:rPr lang="fr-FR" sz="2000" dirty="0"/>
              <a:t>Project Management</a:t>
            </a:r>
          </a:p>
          <a:p>
            <a:pPr lvl="1">
              <a:lnSpc>
                <a:spcPct val="120000"/>
              </a:lnSpc>
            </a:pPr>
            <a:r>
              <a:rPr lang="fr-FR" sz="2000" dirty="0" err="1"/>
              <a:t>Purchasing</a:t>
            </a:r>
            <a:r>
              <a:rPr lang="fr-FR" sz="2000" dirty="0"/>
              <a:t> &amp; </a:t>
            </a:r>
            <a:r>
              <a:rPr lang="fr-FR" sz="2000" dirty="0" err="1"/>
              <a:t>Supply</a:t>
            </a:r>
            <a:r>
              <a:rPr lang="fr-FR" sz="2000" dirty="0"/>
              <a:t> Chain Management</a:t>
            </a:r>
          </a:p>
          <a:p>
            <a:pPr lvl="1">
              <a:lnSpc>
                <a:spcPct val="120000"/>
              </a:lnSpc>
            </a:pPr>
            <a:r>
              <a:rPr lang="en-US" sz="2000" dirty="0"/>
              <a:t>Strategy &amp; Design for the Anthropocene </a:t>
            </a:r>
          </a:p>
          <a:p>
            <a:pPr lvl="1">
              <a:lnSpc>
                <a:spcPct val="120000"/>
              </a:lnSpc>
            </a:pPr>
            <a:r>
              <a:rPr lang="en-US" sz="2000" dirty="0"/>
              <a:t>Transforming Mobility</a:t>
            </a:r>
            <a:endParaRPr lang="en-US" sz="1600" dirty="0"/>
          </a:p>
        </p:txBody>
      </p:sp>
      <p:sp>
        <p:nvSpPr>
          <p:cNvPr id="5" name="Espace réservé du numéro de diapositive 4">
            <a:extLst>
              <a:ext uri="{FF2B5EF4-FFF2-40B4-BE49-F238E27FC236}">
                <a16:creationId xmlns:a16="http://schemas.microsoft.com/office/drawing/2014/main" id="{A996CC50-9F79-42EE-B856-6405DF38973C}"/>
              </a:ext>
            </a:extLst>
          </p:cNvPr>
          <p:cNvSpPr>
            <a:spLocks noGrp="1"/>
          </p:cNvSpPr>
          <p:nvPr>
            <p:ph type="sldNum" sz="quarter" idx="12"/>
          </p:nvPr>
        </p:nvSpPr>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10</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6" name="Titre 5">
            <a:extLst>
              <a:ext uri="{FF2B5EF4-FFF2-40B4-BE49-F238E27FC236}">
                <a16:creationId xmlns:a16="http://schemas.microsoft.com/office/drawing/2014/main" id="{B895157A-DC58-4FFA-8F88-95ED797D1CCA}"/>
              </a:ext>
            </a:extLst>
          </p:cNvPr>
          <p:cNvSpPr>
            <a:spLocks noGrp="1"/>
          </p:cNvSpPr>
          <p:nvPr>
            <p:ph type="title"/>
          </p:nvPr>
        </p:nvSpPr>
        <p:spPr>
          <a:xfrm>
            <a:off x="3164304" y="92764"/>
            <a:ext cx="8545829" cy="797574"/>
          </a:xfrm>
        </p:spPr>
        <p:txBody>
          <a:bodyPr/>
          <a:lstStyle/>
          <a:p>
            <a:r>
              <a:rPr lang="fr-FR" dirty="0"/>
              <a:t>ESC Clermont Programs</a:t>
            </a:r>
          </a:p>
        </p:txBody>
      </p:sp>
      <p:pic>
        <p:nvPicPr>
          <p:cNvPr id="12" name="Graphique 11">
            <a:extLst>
              <a:ext uri="{FF2B5EF4-FFF2-40B4-BE49-F238E27FC236}">
                <a16:creationId xmlns:a16="http://schemas.microsoft.com/office/drawing/2014/main" id="{ACCC0ED7-74AC-43D2-85A3-AD374EC3F6F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8674" y="1352135"/>
            <a:ext cx="310244" cy="206829"/>
          </a:xfrm>
          <a:prstGeom prst="rect">
            <a:avLst/>
          </a:prstGeom>
        </p:spPr>
      </p:pic>
      <p:pic>
        <p:nvPicPr>
          <p:cNvPr id="15" name="Graphique 14">
            <a:extLst>
              <a:ext uri="{FF2B5EF4-FFF2-40B4-BE49-F238E27FC236}">
                <a16:creationId xmlns:a16="http://schemas.microsoft.com/office/drawing/2014/main" id="{712D3404-469F-4CFC-8CD3-5FF4B2294AF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8678" y="1878084"/>
            <a:ext cx="310244" cy="206829"/>
          </a:xfrm>
          <a:prstGeom prst="rect">
            <a:avLst/>
          </a:prstGeom>
        </p:spPr>
      </p:pic>
      <p:pic>
        <p:nvPicPr>
          <p:cNvPr id="16" name="Graphique 15">
            <a:extLst>
              <a:ext uri="{FF2B5EF4-FFF2-40B4-BE49-F238E27FC236}">
                <a16:creationId xmlns:a16="http://schemas.microsoft.com/office/drawing/2014/main" id="{4685D1C6-4354-46F2-A8DA-F34F9A5294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9781" y="2508873"/>
            <a:ext cx="310244" cy="206829"/>
          </a:xfrm>
          <a:prstGeom prst="rect">
            <a:avLst/>
          </a:prstGeom>
        </p:spPr>
      </p:pic>
      <p:pic>
        <p:nvPicPr>
          <p:cNvPr id="20" name="Graphique 19">
            <a:extLst>
              <a:ext uri="{FF2B5EF4-FFF2-40B4-BE49-F238E27FC236}">
                <a16:creationId xmlns:a16="http://schemas.microsoft.com/office/drawing/2014/main" id="{CCBD2F5D-B6C7-4994-B99A-D3ED4F0DCA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04715" y="3009581"/>
            <a:ext cx="344715" cy="206829"/>
          </a:xfrm>
          <a:prstGeom prst="rect">
            <a:avLst/>
          </a:prstGeom>
        </p:spPr>
      </p:pic>
      <p:pic>
        <p:nvPicPr>
          <p:cNvPr id="21" name="Graphique 20">
            <a:extLst>
              <a:ext uri="{FF2B5EF4-FFF2-40B4-BE49-F238E27FC236}">
                <a16:creationId xmlns:a16="http://schemas.microsoft.com/office/drawing/2014/main" id="{22FC3E02-A907-4DCE-937C-E426BCA6C5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9450" y="2508872"/>
            <a:ext cx="344715" cy="206829"/>
          </a:xfrm>
          <a:prstGeom prst="rect">
            <a:avLst/>
          </a:prstGeom>
        </p:spPr>
      </p:pic>
      <p:pic>
        <p:nvPicPr>
          <p:cNvPr id="22" name="Graphique 21">
            <a:extLst>
              <a:ext uri="{FF2B5EF4-FFF2-40B4-BE49-F238E27FC236}">
                <a16:creationId xmlns:a16="http://schemas.microsoft.com/office/drawing/2014/main" id="{0D89EEEC-8891-4462-9B41-9F018F3BA1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03722" y="1352135"/>
            <a:ext cx="344715" cy="206829"/>
          </a:xfrm>
          <a:prstGeom prst="rect">
            <a:avLst/>
          </a:prstGeom>
        </p:spPr>
      </p:pic>
      <p:pic>
        <p:nvPicPr>
          <p:cNvPr id="23" name="Picture 12" descr="Résultat de recherche d'images pour &quot;ministère de l'enseignement supérieur&quot;">
            <a:extLst>
              <a:ext uri="{FF2B5EF4-FFF2-40B4-BE49-F238E27FC236}">
                <a16:creationId xmlns:a16="http://schemas.microsoft.com/office/drawing/2014/main" id="{F9E53591-198B-4276-BEB6-979BB74E36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3290" y="1352135"/>
            <a:ext cx="253297" cy="2254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Résultat de recherche d'images pour &quot;ministère de l'enseignement supérieur&quot;">
            <a:extLst>
              <a:ext uri="{FF2B5EF4-FFF2-40B4-BE49-F238E27FC236}">
                <a16:creationId xmlns:a16="http://schemas.microsoft.com/office/drawing/2014/main" id="{B9A9C8D8-BAF0-487E-B658-53B50D0641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7328" y="2508872"/>
            <a:ext cx="253297" cy="2254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Résultat de recherche d'images pour &quot;ministère de l'enseignement supérieur&quot;">
            <a:extLst>
              <a:ext uri="{FF2B5EF4-FFF2-40B4-BE49-F238E27FC236}">
                <a16:creationId xmlns:a16="http://schemas.microsoft.com/office/drawing/2014/main" id="{AC8D4A45-ECA0-43E7-A0F5-958D4606FA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3352" y="1887387"/>
            <a:ext cx="253297" cy="22543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16D8FB7F-A5F2-44BF-AE31-2365E515F24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4898" b="19233"/>
          <a:stretch/>
        </p:blipFill>
        <p:spPr>
          <a:xfrm>
            <a:off x="10985104" y="1286833"/>
            <a:ext cx="1176496" cy="304787"/>
          </a:xfrm>
          <a:prstGeom prst="rect">
            <a:avLst/>
          </a:prstGeom>
        </p:spPr>
      </p:pic>
      <p:pic>
        <p:nvPicPr>
          <p:cNvPr id="29" name="Image 28">
            <a:extLst>
              <a:ext uri="{FF2B5EF4-FFF2-40B4-BE49-F238E27FC236}">
                <a16:creationId xmlns:a16="http://schemas.microsoft.com/office/drawing/2014/main" id="{9C041F1B-F0A4-43FA-A35B-694E07BCA5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904" b="27371"/>
          <a:stretch/>
        </p:blipFill>
        <p:spPr>
          <a:xfrm>
            <a:off x="8875178" y="2527477"/>
            <a:ext cx="737507" cy="206829"/>
          </a:xfrm>
          <a:prstGeom prst="rect">
            <a:avLst/>
          </a:prstGeom>
        </p:spPr>
      </p:pic>
      <p:pic>
        <p:nvPicPr>
          <p:cNvPr id="33" name="Image 32">
            <a:extLst>
              <a:ext uri="{FF2B5EF4-FFF2-40B4-BE49-F238E27FC236}">
                <a16:creationId xmlns:a16="http://schemas.microsoft.com/office/drawing/2014/main" id="{B1A94C50-113B-45F7-829B-E001F8A8BE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6842" y="3002165"/>
            <a:ext cx="1027323" cy="214245"/>
          </a:xfrm>
          <a:prstGeom prst="rect">
            <a:avLst/>
          </a:prstGeom>
        </p:spPr>
      </p:pic>
    </p:spTree>
    <p:extLst>
      <p:ext uri="{BB962C8B-B14F-4D97-AF65-F5344CB8AC3E}">
        <p14:creationId xmlns:p14="http://schemas.microsoft.com/office/powerpoint/2010/main" val="62801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847F2E1-3A87-4CD9-BD45-6ADFA78855BD}"/>
              </a:ext>
            </a:extLst>
          </p:cNvPr>
          <p:cNvSpPr>
            <a:spLocks noGrp="1"/>
          </p:cNvSpPr>
          <p:nvPr>
            <p:ph type="dt" sz="half" idx="10"/>
          </p:nvPr>
        </p:nvSpPr>
        <p:spPr/>
        <p:txBody>
          <a:bodyPr/>
          <a:lstStyle/>
          <a:p>
            <a:fld id="{255E850E-ED2A-4977-85C3-6650EAE4BECE}"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 name="Espace réservé du numéro de diapositive 2">
            <a:extLst>
              <a:ext uri="{FF2B5EF4-FFF2-40B4-BE49-F238E27FC236}">
                <a16:creationId xmlns:a16="http://schemas.microsoft.com/office/drawing/2014/main" id="{74332AE0-002E-4ED4-9461-DD0DA26FC546}"/>
              </a:ext>
            </a:extLst>
          </p:cNvPr>
          <p:cNvSpPr>
            <a:spLocks noGrp="1"/>
          </p:cNvSpPr>
          <p:nvPr>
            <p:ph type="sldNum" sz="quarter" idx="12"/>
          </p:nvPr>
        </p:nvSpPr>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11</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contenu 4">
            <a:extLst>
              <a:ext uri="{FF2B5EF4-FFF2-40B4-BE49-F238E27FC236}">
                <a16:creationId xmlns:a16="http://schemas.microsoft.com/office/drawing/2014/main" id="{61EE3D96-5956-47E3-BE70-1442645E3DB8}"/>
              </a:ext>
            </a:extLst>
          </p:cNvPr>
          <p:cNvSpPr>
            <a:spLocks noGrp="1"/>
          </p:cNvSpPr>
          <p:nvPr>
            <p:ph idx="4294967295"/>
          </p:nvPr>
        </p:nvSpPr>
        <p:spPr>
          <a:xfrm>
            <a:off x="348343" y="1240971"/>
            <a:ext cx="7410202" cy="4909740"/>
          </a:xfrm>
        </p:spPr>
        <p:txBody>
          <a:bodyPr>
            <a:normAutofit/>
          </a:bodyPr>
          <a:lstStyle/>
          <a:p>
            <a:pPr>
              <a:lnSpc>
                <a:spcPct val="120000"/>
              </a:lnSpc>
            </a:pPr>
            <a:r>
              <a:rPr lang="en-US" sz="2200" dirty="0" err="1"/>
              <a:t>Mastère</a:t>
            </a:r>
            <a:r>
              <a:rPr lang="en-US" sz="2200" dirty="0"/>
              <a:t> </a:t>
            </a:r>
            <a:r>
              <a:rPr lang="en-US" sz="2200" dirty="0" err="1"/>
              <a:t>Spécialisé</a:t>
            </a:r>
            <a:endParaRPr lang="en-US" sz="2200" dirty="0"/>
          </a:p>
          <a:p>
            <a:pPr lvl="1">
              <a:lnSpc>
                <a:spcPct val="120000"/>
              </a:lnSpc>
            </a:pPr>
            <a:r>
              <a:rPr lang="fr-FR" sz="1900" dirty="0"/>
              <a:t>Gestion des Ressources Humaines et Innovation Managériale</a:t>
            </a:r>
          </a:p>
          <a:p>
            <a:r>
              <a:rPr lang="en-US" sz="2200" dirty="0"/>
              <a:t>Executive Programs</a:t>
            </a:r>
          </a:p>
          <a:p>
            <a:pPr lvl="1"/>
            <a:r>
              <a:rPr lang="en-US" sz="1900" dirty="0"/>
              <a:t>Executive Bachelor in Management - </a:t>
            </a:r>
            <a:r>
              <a:rPr lang="fr-FR" sz="1900" dirty="0"/>
              <a:t>Management de Projets Digitaux &amp; Commerciaux</a:t>
            </a:r>
            <a:endParaRPr lang="en-US" sz="1900" dirty="0"/>
          </a:p>
          <a:p>
            <a:pPr lvl="1"/>
            <a:r>
              <a:rPr lang="en-US" sz="1900" dirty="0"/>
              <a:t>MBA - Executive </a:t>
            </a:r>
            <a:r>
              <a:rPr lang="fr-FR" sz="1900" dirty="0"/>
              <a:t>Master in Management</a:t>
            </a:r>
          </a:p>
          <a:p>
            <a:r>
              <a:rPr lang="fr-FR" sz="2200" dirty="0" err="1"/>
              <a:t>Tailor</a:t>
            </a:r>
            <a:r>
              <a:rPr lang="fr-FR" sz="2200" dirty="0"/>
              <a:t>-Made Programs (for </a:t>
            </a:r>
            <a:r>
              <a:rPr lang="fr-FR" sz="2200" dirty="0" err="1"/>
              <a:t>companies</a:t>
            </a:r>
            <a:r>
              <a:rPr lang="fr-FR" sz="2200" dirty="0"/>
              <a:t> and/or </a:t>
            </a:r>
            <a:r>
              <a:rPr lang="fr-FR" sz="2200" dirty="0" err="1"/>
              <a:t>idividuals</a:t>
            </a:r>
            <a:r>
              <a:rPr lang="fr-FR" sz="2200" dirty="0"/>
              <a:t>)</a:t>
            </a:r>
          </a:p>
          <a:p>
            <a:r>
              <a:rPr lang="fr-FR" sz="2200" dirty="0"/>
              <a:t>Certificates</a:t>
            </a:r>
          </a:p>
          <a:p>
            <a:r>
              <a:rPr lang="fr-FR" sz="2200" dirty="0"/>
              <a:t>Offshore Programs</a:t>
            </a:r>
          </a:p>
          <a:p>
            <a:pPr lvl="1"/>
            <a:r>
              <a:rPr lang="fr-FR" sz="1900" dirty="0"/>
              <a:t>Master in International Business</a:t>
            </a:r>
          </a:p>
          <a:p>
            <a:pPr lvl="1"/>
            <a:r>
              <a:rPr lang="fr-FR" sz="1900" dirty="0" err="1"/>
              <a:t>Doctorate</a:t>
            </a:r>
            <a:r>
              <a:rPr lang="fr-FR" sz="1900" dirty="0"/>
              <a:t> in Business </a:t>
            </a:r>
            <a:r>
              <a:rPr lang="fr-FR" sz="1900" dirty="0" err="1"/>
              <a:t>Admnistration</a:t>
            </a:r>
            <a:endParaRPr lang="fr-FR" sz="1900" dirty="0"/>
          </a:p>
          <a:p>
            <a:pPr marL="0" indent="0">
              <a:buNone/>
            </a:pPr>
            <a:endParaRPr lang="en-US" dirty="0"/>
          </a:p>
        </p:txBody>
      </p:sp>
      <p:sp>
        <p:nvSpPr>
          <p:cNvPr id="6" name="Titre 5">
            <a:extLst>
              <a:ext uri="{FF2B5EF4-FFF2-40B4-BE49-F238E27FC236}">
                <a16:creationId xmlns:a16="http://schemas.microsoft.com/office/drawing/2014/main" id="{AA0078E7-BC10-430A-A9EF-E2A5678F73CA}"/>
              </a:ext>
            </a:extLst>
          </p:cNvPr>
          <p:cNvSpPr>
            <a:spLocks noGrp="1"/>
          </p:cNvSpPr>
          <p:nvPr>
            <p:ph type="title"/>
          </p:nvPr>
        </p:nvSpPr>
        <p:spPr/>
        <p:txBody>
          <a:bodyPr/>
          <a:lstStyle/>
          <a:p>
            <a:r>
              <a:rPr lang="en-US" dirty="0"/>
              <a:t>ESC Clermont Programs</a:t>
            </a:r>
          </a:p>
        </p:txBody>
      </p:sp>
      <p:pic>
        <p:nvPicPr>
          <p:cNvPr id="7" name="Graphique 6">
            <a:extLst>
              <a:ext uri="{FF2B5EF4-FFF2-40B4-BE49-F238E27FC236}">
                <a16:creationId xmlns:a16="http://schemas.microsoft.com/office/drawing/2014/main" id="{800AC4BF-4606-423D-AC59-23B8F838007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3443" y="1407410"/>
            <a:ext cx="310244" cy="206829"/>
          </a:xfrm>
          <a:prstGeom prst="rect">
            <a:avLst/>
          </a:prstGeom>
        </p:spPr>
      </p:pic>
      <p:pic>
        <p:nvPicPr>
          <p:cNvPr id="8" name="Image 7">
            <a:extLst>
              <a:ext uri="{FF2B5EF4-FFF2-40B4-BE49-F238E27FC236}">
                <a16:creationId xmlns:a16="http://schemas.microsoft.com/office/drawing/2014/main" id="{3751451E-8464-446A-9DC3-DECC2E8519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0410" y="1402619"/>
            <a:ext cx="916134" cy="211620"/>
          </a:xfrm>
          <a:prstGeom prst="rect">
            <a:avLst/>
          </a:prstGeom>
        </p:spPr>
      </p:pic>
      <p:pic>
        <p:nvPicPr>
          <p:cNvPr id="9" name="Graphique 8">
            <a:extLst>
              <a:ext uri="{FF2B5EF4-FFF2-40B4-BE49-F238E27FC236}">
                <a16:creationId xmlns:a16="http://schemas.microsoft.com/office/drawing/2014/main" id="{35086DFD-3C62-48D5-A5BE-CF07C42609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9250" y="2933140"/>
            <a:ext cx="310244" cy="206829"/>
          </a:xfrm>
          <a:prstGeom prst="rect">
            <a:avLst/>
          </a:prstGeom>
        </p:spPr>
      </p:pic>
      <p:pic>
        <p:nvPicPr>
          <p:cNvPr id="11" name="Picture 12" descr="Résultat de recherche d'images pour &quot;ministère de l'enseignement supérieur&quot;">
            <a:extLst>
              <a:ext uri="{FF2B5EF4-FFF2-40B4-BE49-F238E27FC236}">
                <a16:creationId xmlns:a16="http://schemas.microsoft.com/office/drawing/2014/main" id="{37D343ED-AF3E-456D-B4BD-5B4CB768A6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6544" y="2933140"/>
            <a:ext cx="253297" cy="225434"/>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que 11">
            <a:extLst>
              <a:ext uri="{FF2B5EF4-FFF2-40B4-BE49-F238E27FC236}">
                <a16:creationId xmlns:a16="http://schemas.microsoft.com/office/drawing/2014/main" id="{07225F3A-F042-44C1-8FD5-2D814EC51F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64958" y="3203567"/>
            <a:ext cx="310244" cy="206829"/>
          </a:xfrm>
          <a:prstGeom prst="rect">
            <a:avLst/>
          </a:prstGeom>
        </p:spPr>
      </p:pic>
      <p:pic>
        <p:nvPicPr>
          <p:cNvPr id="13" name="Picture 12" descr="Résultat de recherche d'images pour &quot;ministère de l'enseignement supérieur&quot;">
            <a:extLst>
              <a:ext uri="{FF2B5EF4-FFF2-40B4-BE49-F238E27FC236}">
                <a16:creationId xmlns:a16="http://schemas.microsoft.com/office/drawing/2014/main" id="{A6AFF920-3428-4286-B5E8-AE8864F5BE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8925" y="3203566"/>
            <a:ext cx="253297" cy="225434"/>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EC23A954-446D-48DF-B16F-383A91682F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904" b="27371"/>
          <a:stretch/>
        </p:blipFill>
        <p:spPr>
          <a:xfrm>
            <a:off x="6182906" y="3210563"/>
            <a:ext cx="737507" cy="206829"/>
          </a:xfrm>
          <a:prstGeom prst="rect">
            <a:avLst/>
          </a:prstGeom>
        </p:spPr>
      </p:pic>
    </p:spTree>
    <p:extLst>
      <p:ext uri="{BB962C8B-B14F-4D97-AF65-F5344CB8AC3E}">
        <p14:creationId xmlns:p14="http://schemas.microsoft.com/office/powerpoint/2010/main" val="2859011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46A9E46-E9D5-4DE3-87C4-CCC96B921029}"/>
              </a:ext>
            </a:extLst>
          </p:cNvPr>
          <p:cNvSpPr>
            <a:spLocks noGrp="1"/>
          </p:cNvSpPr>
          <p:nvPr>
            <p:ph idx="4294967295"/>
          </p:nvPr>
        </p:nvSpPr>
        <p:spPr>
          <a:xfrm>
            <a:off x="2425148" y="6164247"/>
            <a:ext cx="7696200" cy="749329"/>
          </a:xfrm>
        </p:spPr>
        <p:txBody>
          <a:bodyPr>
            <a:normAutofit fontScale="85000" lnSpcReduction="20000"/>
          </a:bodyPr>
          <a:lstStyle/>
          <a:p>
            <a:r>
              <a:rPr lang="en-US" dirty="0">
                <a:solidFill>
                  <a:schemeClr val="bg1"/>
                </a:solidFill>
              </a:rPr>
              <a:t>Overview of the Program</a:t>
            </a:r>
          </a:p>
          <a:p>
            <a:r>
              <a:rPr lang="en-US" dirty="0">
                <a:solidFill>
                  <a:schemeClr val="bg1"/>
                </a:solidFill>
              </a:rPr>
              <a:t>Access and Admission Requirements</a:t>
            </a:r>
          </a:p>
        </p:txBody>
      </p:sp>
      <p:sp>
        <p:nvSpPr>
          <p:cNvPr id="3" name="Espace réservé de la date 2">
            <a:extLst>
              <a:ext uri="{FF2B5EF4-FFF2-40B4-BE49-F238E27FC236}">
                <a16:creationId xmlns:a16="http://schemas.microsoft.com/office/drawing/2014/main" id="{85BAAD5E-1C65-4113-A1B3-80C2DF613E2A}"/>
              </a:ext>
            </a:extLst>
          </p:cNvPr>
          <p:cNvSpPr>
            <a:spLocks noGrp="1"/>
          </p:cNvSpPr>
          <p:nvPr>
            <p:ph type="dt" sz="half" idx="10"/>
          </p:nvPr>
        </p:nvSpPr>
        <p:spPr/>
        <p:txBody>
          <a:bodyPr/>
          <a:lstStyle/>
          <a:p>
            <a:fld id="{77FF673D-098B-42C8-9006-C21F024A964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349E5078-7F96-4FB5-AAB3-383C0813C2EB}"/>
              </a:ext>
            </a:extLst>
          </p:cNvPr>
          <p:cNvSpPr>
            <a:spLocks noGrp="1"/>
          </p:cNvSpPr>
          <p:nvPr>
            <p:ph type="sldNum" sz="quarter" idx="12"/>
          </p:nvPr>
        </p:nvSpPr>
        <p:spPr/>
        <p:txBody>
          <a:bodyPr/>
          <a:lstStyle/>
          <a:p>
            <a:fld id="{8BE5A28F-0D0E-4FA3-9A8F-54F35CF4AC11}" type="slidenum">
              <a:rPr lang="fr-FR" smtClean="0"/>
              <a:t>12</a:t>
            </a:fld>
            <a:endParaRPr lang="fr-FR" dirty="0"/>
          </a:p>
        </p:txBody>
      </p:sp>
      <p:sp>
        <p:nvSpPr>
          <p:cNvPr id="6" name="Titre 5">
            <a:extLst>
              <a:ext uri="{FF2B5EF4-FFF2-40B4-BE49-F238E27FC236}">
                <a16:creationId xmlns:a16="http://schemas.microsoft.com/office/drawing/2014/main" id="{8D9E5017-FD00-4FEE-B0E9-E28840566D5C}"/>
              </a:ext>
            </a:extLst>
          </p:cNvPr>
          <p:cNvSpPr>
            <a:spLocks noGrp="1"/>
          </p:cNvSpPr>
          <p:nvPr>
            <p:ph type="title"/>
          </p:nvPr>
        </p:nvSpPr>
        <p:spPr>
          <a:xfrm>
            <a:off x="838200" y="-72749"/>
            <a:ext cx="10515600" cy="1325563"/>
          </a:xfrm>
        </p:spPr>
        <p:txBody>
          <a:bodyPr/>
          <a:lstStyle/>
          <a:p>
            <a:r>
              <a:rPr lang="en-US" dirty="0"/>
              <a:t>Bachelor in International</a:t>
            </a:r>
            <a:br>
              <a:rPr lang="en-US" dirty="0"/>
            </a:br>
            <a:r>
              <a:rPr lang="en-US" dirty="0"/>
              <a:t>Management Program</a:t>
            </a:r>
          </a:p>
        </p:txBody>
      </p:sp>
      <p:pic>
        <p:nvPicPr>
          <p:cNvPr id="8" name="Image 7">
            <a:extLst>
              <a:ext uri="{FF2B5EF4-FFF2-40B4-BE49-F238E27FC236}">
                <a16:creationId xmlns:a16="http://schemas.microsoft.com/office/drawing/2014/main" id="{2DFAFBD2-95CD-4594-93DC-69D479B86A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7257" y="1203601"/>
            <a:ext cx="7193030" cy="4794946"/>
          </a:xfrm>
          <a:prstGeom prst="rect">
            <a:avLst/>
          </a:prstGeom>
        </p:spPr>
      </p:pic>
    </p:spTree>
    <p:extLst>
      <p:ext uri="{BB962C8B-B14F-4D97-AF65-F5344CB8AC3E}">
        <p14:creationId xmlns:p14="http://schemas.microsoft.com/office/powerpoint/2010/main" val="2353384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E2CFC83-D667-48D4-98E7-8A835D27C65C}"/>
              </a:ext>
            </a:extLst>
          </p:cNvPr>
          <p:cNvSpPr>
            <a:spLocks noGrp="1"/>
          </p:cNvSpPr>
          <p:nvPr>
            <p:ph idx="4294967295"/>
          </p:nvPr>
        </p:nvSpPr>
        <p:spPr>
          <a:xfrm>
            <a:off x="4507344" y="1182756"/>
            <a:ext cx="7303655" cy="5582479"/>
          </a:xfrm>
        </p:spPr>
        <p:txBody>
          <a:bodyPr>
            <a:normAutofit fontScale="92500" lnSpcReduction="20000"/>
          </a:bodyPr>
          <a:lstStyle/>
          <a:p>
            <a:pPr>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Program designed in collaboration with </a:t>
            </a:r>
            <a:r>
              <a:rPr lang="en-US" sz="2700" b="1" dirty="0">
                <a:latin typeface="Tahoma" panose="020B0604030504040204" pitchFamily="34" charset="0"/>
                <a:ea typeface="Tahoma" panose="020B0604030504040204" pitchFamily="34" charset="0"/>
                <a:cs typeface="Tahoma" panose="020B0604030504040204" pitchFamily="34" charset="0"/>
              </a:rPr>
              <a:t>partner companies</a:t>
            </a:r>
          </a:p>
          <a:p>
            <a:pPr>
              <a:buFont typeface="Wingdings" panose="05000000000000000000" pitchFamily="2" charset="2"/>
              <a:buChar char="§"/>
            </a:pPr>
            <a:r>
              <a:rPr lang="en-US" sz="2700" b="1" dirty="0">
                <a:latin typeface="Tahoma" panose="020B0604030504040204" pitchFamily="34" charset="0"/>
                <a:ea typeface="Tahoma" panose="020B0604030504040204" pitchFamily="34" charset="0"/>
                <a:cs typeface="Tahoma" panose="020B0604030504040204" pitchFamily="34" charset="0"/>
              </a:rPr>
              <a:t>Highly international </a:t>
            </a:r>
            <a:r>
              <a:rPr lang="en-US" sz="2700" dirty="0">
                <a:latin typeface="Tahoma" panose="020B0604030504040204" pitchFamily="34" charset="0"/>
                <a:ea typeface="Tahoma" panose="020B0604030504040204" pitchFamily="34" charset="0"/>
                <a:cs typeface="Tahoma" panose="020B0604030504040204" pitchFamily="34" charset="0"/>
              </a:rPr>
              <a:t>Program (many students and faculty members from abroad – up to 3 study periods can be spent in a partner institution abroad)</a:t>
            </a:r>
          </a:p>
          <a:p>
            <a:pPr>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Degree </a:t>
            </a:r>
            <a:r>
              <a:rPr lang="en-US" sz="2700" b="1" dirty="0" err="1">
                <a:latin typeface="Tahoma" panose="020B0604030504040204" pitchFamily="34" charset="0"/>
                <a:ea typeface="Tahoma" panose="020B0604030504040204" pitchFamily="34" charset="0"/>
                <a:cs typeface="Tahoma" panose="020B0604030504040204" pitchFamily="34" charset="0"/>
              </a:rPr>
              <a:t>recognised</a:t>
            </a:r>
            <a:r>
              <a:rPr lang="en-US" sz="2700" b="1" dirty="0">
                <a:latin typeface="Tahoma" panose="020B0604030504040204" pitchFamily="34" charset="0"/>
                <a:ea typeface="Tahoma" panose="020B0604030504040204" pitchFamily="34" charset="0"/>
                <a:cs typeface="Tahoma" panose="020B0604030504040204" pitchFamily="34" charset="0"/>
              </a:rPr>
              <a:t> by the French Ministry of Higher Education </a:t>
            </a:r>
            <a:r>
              <a:rPr lang="en-US" sz="2700" dirty="0">
                <a:latin typeface="Tahoma" panose="020B0604030504040204" pitchFamily="34" charset="0"/>
                <a:ea typeface="Tahoma" panose="020B0604030504040204" pitchFamily="34" charset="0"/>
                <a:cs typeface="Tahoma" panose="020B0604030504040204" pitchFamily="34" charset="0"/>
              </a:rPr>
              <a:t>and accredited by the </a:t>
            </a:r>
            <a:r>
              <a:rPr lang="en-US" sz="2700" b="1" dirty="0">
                <a:latin typeface="Tahoma" panose="020B0604030504040204" pitchFamily="34" charset="0"/>
                <a:ea typeface="Tahoma" panose="020B0604030504040204" pitchFamily="34" charset="0"/>
                <a:cs typeface="Tahoma" panose="020B0604030504040204" pitchFamily="34" charset="0"/>
              </a:rPr>
              <a:t>EFMD</a:t>
            </a:r>
          </a:p>
          <a:p>
            <a:pPr>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Consistently ranked among the </a:t>
            </a:r>
            <a:r>
              <a:rPr lang="en-US" sz="2700" b="1" dirty="0">
                <a:latin typeface="Tahoma" panose="020B0604030504040204" pitchFamily="34" charset="0"/>
                <a:ea typeface="Tahoma" panose="020B0604030504040204" pitchFamily="34" charset="0"/>
                <a:cs typeface="Tahoma" panose="020B0604030504040204" pitchFamily="34" charset="0"/>
              </a:rPr>
              <a:t>Best Business Bachelors </a:t>
            </a:r>
            <a:r>
              <a:rPr lang="en-US" sz="2700" dirty="0">
                <a:latin typeface="Tahoma" panose="020B0604030504040204" pitchFamily="34" charset="0"/>
                <a:ea typeface="Tahoma" panose="020B0604030504040204" pitchFamily="34" charset="0"/>
                <a:cs typeface="Tahoma" panose="020B0604030504040204" pitchFamily="34" charset="0"/>
              </a:rPr>
              <a:t>in France</a:t>
            </a:r>
          </a:p>
          <a:p>
            <a:pPr>
              <a:buFont typeface="Wingdings" panose="05000000000000000000" pitchFamily="2" charset="2"/>
              <a:buChar char="§"/>
            </a:pPr>
            <a:r>
              <a:rPr lang="en-US" sz="2700" b="1" dirty="0">
                <a:latin typeface="Tahoma" panose="020B0604030504040204" pitchFamily="34" charset="0"/>
                <a:ea typeface="Tahoma" panose="020B0604030504040204" pitchFamily="34" charset="0"/>
                <a:cs typeface="Tahoma" panose="020B0604030504040204" pitchFamily="34" charset="0"/>
              </a:rPr>
              <a:t>Thorough</a:t>
            </a:r>
            <a:r>
              <a:rPr lang="en-US" sz="2700" dirty="0">
                <a:latin typeface="Tahoma" panose="020B0604030504040204" pitchFamily="34" charset="0"/>
                <a:ea typeface="Tahoma" panose="020B0604030504040204" pitchFamily="34" charset="0"/>
                <a:cs typeface="Tahoma" panose="020B0604030504040204" pitchFamily="34" charset="0"/>
              </a:rPr>
              <a:t> preparation for entering the job market through valuable </a:t>
            </a:r>
            <a:r>
              <a:rPr lang="en-US" sz="2700" b="1" dirty="0">
                <a:latin typeface="Tahoma" panose="020B0604030504040204" pitchFamily="34" charset="0"/>
                <a:ea typeface="Tahoma" panose="020B0604030504040204" pitchFamily="34" charset="0"/>
                <a:cs typeface="Tahoma" panose="020B0604030504040204" pitchFamily="34" charset="0"/>
              </a:rPr>
              <a:t>work experience</a:t>
            </a:r>
          </a:p>
          <a:p>
            <a:pPr>
              <a:buFont typeface="Wingdings" panose="05000000000000000000" pitchFamily="2" charset="2"/>
              <a:buChar char="§"/>
            </a:pPr>
            <a:r>
              <a:rPr lang="fr-FR" sz="2700" dirty="0">
                <a:latin typeface="Tahoma" panose="020B0604030504040204" pitchFamily="34" charset="0"/>
                <a:ea typeface="Tahoma" panose="020B0604030504040204" pitchFamily="34" charset="0"/>
                <a:cs typeface="Tahoma" panose="020B0604030504040204" pitchFamily="34" charset="0"/>
              </a:rPr>
              <a:t>The </a:t>
            </a:r>
            <a:r>
              <a:rPr lang="fr-FR" sz="2700" dirty="0" err="1">
                <a:latin typeface="Tahoma" panose="020B0604030504040204" pitchFamily="34" charset="0"/>
                <a:ea typeface="Tahoma" panose="020B0604030504040204" pitchFamily="34" charset="0"/>
                <a:cs typeface="Tahoma" panose="020B0604030504040204" pitchFamily="34" charset="0"/>
              </a:rPr>
              <a:t>success</a:t>
            </a:r>
            <a:r>
              <a:rPr lang="fr-FR" sz="2700" dirty="0">
                <a:latin typeface="Tahoma" panose="020B0604030504040204" pitchFamily="34" charset="0"/>
                <a:ea typeface="Tahoma" panose="020B0604030504040204" pitchFamily="34" charset="0"/>
                <a:cs typeface="Tahoma" panose="020B0604030504040204" pitchFamily="34" charset="0"/>
              </a:rPr>
              <a:t> rate of the BIM program </a:t>
            </a:r>
            <a:r>
              <a:rPr lang="fr-FR" sz="2700" dirty="0" err="1">
                <a:latin typeface="Tahoma" panose="020B0604030504040204" pitchFamily="34" charset="0"/>
                <a:ea typeface="Tahoma" panose="020B0604030504040204" pitchFamily="34" charset="0"/>
                <a:cs typeface="Tahoma" panose="020B0604030504040204" pitchFamily="34" charset="0"/>
              </a:rPr>
              <a:t>is</a:t>
            </a:r>
            <a:r>
              <a:rPr lang="fr-FR" sz="2700" dirty="0">
                <a:latin typeface="Tahoma" panose="020B0604030504040204" pitchFamily="34" charset="0"/>
                <a:ea typeface="Tahoma" panose="020B0604030504040204" pitchFamily="34" charset="0"/>
                <a:cs typeface="Tahoma" panose="020B0604030504040204" pitchFamily="34" charset="0"/>
              </a:rPr>
              <a:t> one of the </a:t>
            </a:r>
            <a:r>
              <a:rPr lang="fr-FR" sz="2700" dirty="0" err="1">
                <a:latin typeface="Tahoma" panose="020B0604030504040204" pitchFamily="34" charset="0"/>
                <a:ea typeface="Tahoma" panose="020B0604030504040204" pitchFamily="34" charset="0"/>
                <a:cs typeface="Tahoma" panose="020B0604030504040204" pitchFamily="34" charset="0"/>
              </a:rPr>
              <a:t>highest</a:t>
            </a:r>
            <a:r>
              <a:rPr lang="fr-FR" sz="2700" dirty="0">
                <a:latin typeface="Tahoma" panose="020B0604030504040204" pitchFamily="34" charset="0"/>
                <a:ea typeface="Tahoma" panose="020B0604030504040204" pitchFamily="34" charset="0"/>
                <a:cs typeface="Tahoma" panose="020B0604030504040204" pitchFamily="34" charset="0"/>
              </a:rPr>
              <a:t> in France : </a:t>
            </a:r>
            <a:r>
              <a:rPr lang="fr-FR" sz="2700" b="1" dirty="0">
                <a:latin typeface="Tahoma" panose="020B0604030504040204" pitchFamily="34" charset="0"/>
                <a:ea typeface="Tahoma" panose="020B0604030504040204" pitchFamily="34" charset="0"/>
                <a:cs typeface="Tahoma" panose="020B0604030504040204" pitchFamily="34" charset="0"/>
              </a:rPr>
              <a:t>93%</a:t>
            </a:r>
          </a:p>
          <a:p>
            <a:pPr>
              <a:buFont typeface="Wingdings" panose="05000000000000000000" pitchFamily="2" charset="2"/>
              <a:buChar char="§"/>
            </a:pPr>
            <a:r>
              <a:rPr lang="fr-FR" sz="2700" dirty="0" err="1">
                <a:latin typeface="Tahoma" panose="020B0604030504040204" pitchFamily="34" charset="0"/>
                <a:ea typeface="Tahoma" panose="020B0604030504040204" pitchFamily="34" charset="0"/>
                <a:cs typeface="Tahoma" panose="020B0604030504040204" pitchFamily="34" charset="0"/>
              </a:rPr>
              <a:t>Possibility</a:t>
            </a:r>
            <a:r>
              <a:rPr lang="fr-FR" sz="2700" dirty="0">
                <a:latin typeface="Tahoma" panose="020B0604030504040204" pitchFamily="34" charset="0"/>
                <a:ea typeface="Tahoma" panose="020B0604030504040204" pitchFamily="34" charset="0"/>
                <a:cs typeface="Tahoma" panose="020B0604030504040204" pitchFamily="34" charset="0"/>
              </a:rPr>
              <a:t> of </a:t>
            </a:r>
            <a:r>
              <a:rPr lang="fr-FR" sz="2700" b="1" dirty="0" err="1">
                <a:latin typeface="Tahoma" panose="020B0604030504040204" pitchFamily="34" charset="0"/>
                <a:ea typeface="Tahoma" panose="020B0604030504040204" pitchFamily="34" charset="0"/>
                <a:cs typeface="Tahoma" panose="020B0604030504040204" pitchFamily="34" charset="0"/>
              </a:rPr>
              <a:t>studying</a:t>
            </a:r>
            <a:r>
              <a:rPr lang="fr-FR" sz="2700" b="1" dirty="0">
                <a:latin typeface="Tahoma" panose="020B0604030504040204" pitchFamily="34" charset="0"/>
                <a:ea typeface="Tahoma" panose="020B0604030504040204" pitchFamily="34" charset="0"/>
                <a:cs typeface="Tahoma" panose="020B0604030504040204" pitchFamily="34" charset="0"/>
              </a:rPr>
              <a:t> </a:t>
            </a:r>
            <a:r>
              <a:rPr lang="fr-FR" sz="2700" b="1" dirty="0" err="1">
                <a:latin typeface="Tahoma" panose="020B0604030504040204" pitchFamily="34" charset="0"/>
                <a:ea typeface="Tahoma" panose="020B0604030504040204" pitchFamily="34" charset="0"/>
                <a:cs typeface="Tahoma" panose="020B0604030504040204" pitchFamily="34" charset="0"/>
              </a:rPr>
              <a:t>abroad</a:t>
            </a:r>
            <a:r>
              <a:rPr lang="fr-FR" sz="2700" b="1" dirty="0">
                <a:latin typeface="Tahoma" panose="020B0604030504040204" pitchFamily="34" charset="0"/>
                <a:ea typeface="Tahoma" panose="020B0604030504040204" pitchFamily="34" charset="0"/>
                <a:cs typeface="Tahoma" panose="020B0604030504040204" pitchFamily="34" charset="0"/>
              </a:rPr>
              <a:t> </a:t>
            </a:r>
            <a:r>
              <a:rPr lang="fr-FR" sz="2700" dirty="0">
                <a:latin typeface="Tahoma" panose="020B0604030504040204" pitchFamily="34" charset="0"/>
                <a:ea typeface="Tahoma" panose="020B0604030504040204" pitchFamily="34" charset="0"/>
                <a:cs typeface="Tahoma" panose="020B0604030504040204" pitchFamily="34" charset="0"/>
              </a:rPr>
              <a:t>in a </a:t>
            </a:r>
            <a:r>
              <a:rPr lang="fr-FR" sz="2700" dirty="0" err="1">
                <a:latin typeface="Tahoma" panose="020B0604030504040204" pitchFamily="34" charset="0"/>
                <a:ea typeface="Tahoma" panose="020B0604030504040204" pitchFamily="34" charset="0"/>
                <a:cs typeface="Tahoma" panose="020B0604030504040204" pitchFamily="34" charset="0"/>
              </a:rPr>
              <a:t>partner</a:t>
            </a:r>
            <a:r>
              <a:rPr lang="fr-FR" sz="2700" dirty="0">
                <a:latin typeface="Tahoma" panose="020B0604030504040204" pitchFamily="34" charset="0"/>
                <a:ea typeface="Tahoma" panose="020B0604030504040204" pitchFamily="34" charset="0"/>
                <a:cs typeface="Tahoma" panose="020B0604030504040204" pitchFamily="34" charset="0"/>
              </a:rPr>
              <a:t> </a:t>
            </a:r>
            <a:r>
              <a:rPr lang="fr-FR" sz="2700" dirty="0" err="1">
                <a:latin typeface="Tahoma" panose="020B0604030504040204" pitchFamily="34" charset="0"/>
                <a:ea typeface="Tahoma" panose="020B0604030504040204" pitchFamily="34" charset="0"/>
                <a:cs typeface="Tahoma" panose="020B0604030504040204" pitchFamily="34" charset="0"/>
              </a:rPr>
              <a:t>university</a:t>
            </a:r>
            <a:r>
              <a:rPr lang="fr-FR" sz="2700" dirty="0">
                <a:latin typeface="Tahoma" panose="020B0604030504040204" pitchFamily="34" charset="0"/>
                <a:ea typeface="Tahoma" panose="020B0604030504040204" pitchFamily="34" charset="0"/>
                <a:cs typeface="Tahoma" panose="020B0604030504040204" pitchFamily="34" charset="0"/>
              </a:rPr>
              <a:t> </a:t>
            </a:r>
            <a:r>
              <a:rPr lang="fr-FR" sz="2700" dirty="0" err="1">
                <a:latin typeface="Tahoma" panose="020B0604030504040204" pitchFamily="34" charset="0"/>
                <a:ea typeface="Tahoma" panose="020B0604030504040204" pitchFamily="34" charset="0"/>
                <a:cs typeface="Tahoma" panose="020B0604030504040204" pitchFamily="34" charset="0"/>
              </a:rPr>
              <a:t>during</a:t>
            </a:r>
            <a:r>
              <a:rPr lang="fr-FR" sz="2700" dirty="0">
                <a:latin typeface="Tahoma" panose="020B0604030504040204" pitchFamily="34" charset="0"/>
                <a:ea typeface="Tahoma" panose="020B0604030504040204" pitchFamily="34" charset="0"/>
                <a:cs typeface="Tahoma" panose="020B0604030504040204" pitchFamily="34" charset="0"/>
              </a:rPr>
              <a:t> the final </a:t>
            </a:r>
            <a:r>
              <a:rPr lang="fr-FR" sz="2700" dirty="0" err="1">
                <a:latin typeface="Tahoma" panose="020B0604030504040204" pitchFamily="34" charset="0"/>
                <a:ea typeface="Tahoma" panose="020B0604030504040204" pitchFamily="34" charset="0"/>
                <a:cs typeface="Tahoma" panose="020B0604030504040204" pitchFamily="34" charset="0"/>
              </a:rPr>
              <a:t>year</a:t>
            </a:r>
            <a:r>
              <a:rPr lang="fr-FR" sz="2700" dirty="0">
                <a:latin typeface="Tahoma" panose="020B0604030504040204" pitchFamily="34" charset="0"/>
                <a:ea typeface="Tahoma" panose="020B0604030504040204" pitchFamily="34" charset="0"/>
                <a:cs typeface="Tahoma" panose="020B0604030504040204" pitchFamily="34" charset="0"/>
              </a:rPr>
              <a:t> (3rd </a:t>
            </a:r>
            <a:r>
              <a:rPr lang="fr-FR" sz="2700" dirty="0" err="1">
                <a:latin typeface="Tahoma" panose="020B0604030504040204" pitchFamily="34" charset="0"/>
                <a:ea typeface="Tahoma" panose="020B0604030504040204" pitchFamily="34" charset="0"/>
                <a:cs typeface="Tahoma" panose="020B0604030504040204" pitchFamily="34" charset="0"/>
              </a:rPr>
              <a:t>year</a:t>
            </a:r>
            <a:r>
              <a:rPr lang="fr-FR" sz="2700" dirty="0">
                <a:latin typeface="Tahoma" panose="020B0604030504040204" pitchFamily="34" charset="0"/>
                <a:ea typeface="Tahoma" panose="020B0604030504040204" pitchFamily="34" charset="0"/>
                <a:cs typeface="Tahoma" panose="020B0604030504040204" pitchFamily="34" charset="0"/>
              </a:rPr>
              <a:t>)</a:t>
            </a:r>
            <a:endParaRPr lang="en-US" sz="27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3" name="Titre 2">
            <a:extLst>
              <a:ext uri="{FF2B5EF4-FFF2-40B4-BE49-F238E27FC236}">
                <a16:creationId xmlns:a16="http://schemas.microsoft.com/office/drawing/2014/main" id="{9F47E85C-D44B-4705-9894-CD491C76A4DE}"/>
              </a:ext>
            </a:extLst>
          </p:cNvPr>
          <p:cNvSpPr>
            <a:spLocks noGrp="1"/>
          </p:cNvSpPr>
          <p:nvPr>
            <p:ph type="title"/>
          </p:nvPr>
        </p:nvSpPr>
        <p:spPr/>
        <p:txBody>
          <a:bodyPr>
            <a:normAutofit fontScale="90000"/>
          </a:bodyPr>
          <a:lstStyle/>
          <a:p>
            <a:r>
              <a:rPr lang="en-US" dirty="0"/>
              <a:t>Bachelor in International Management Program</a:t>
            </a:r>
          </a:p>
        </p:txBody>
      </p:sp>
    </p:spTree>
    <p:extLst>
      <p:ext uri="{BB962C8B-B14F-4D97-AF65-F5344CB8AC3E}">
        <p14:creationId xmlns:p14="http://schemas.microsoft.com/office/powerpoint/2010/main" val="247745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p:txBody>
          <a:bodyPr>
            <a:normAutofit/>
          </a:bodyPr>
          <a:lstStyle/>
          <a:p>
            <a:endParaRPr lang="fr-FR" dirty="0">
              <a:solidFill>
                <a:schemeClr val="tx1"/>
              </a:solidFill>
            </a:endParaRPr>
          </a:p>
          <a:p>
            <a:pPr lvl="1"/>
            <a:endParaRPr lang="fr-FR" sz="2600" dirty="0"/>
          </a:p>
          <a:p>
            <a:pPr marL="85725" indent="0">
              <a:buNone/>
            </a:pPr>
            <a:endParaRPr lang="fr-FR" dirty="0"/>
          </a:p>
        </p:txBody>
      </p:sp>
      <p:sp>
        <p:nvSpPr>
          <p:cNvPr id="3" name="Titre 2"/>
          <p:cNvSpPr>
            <a:spLocks noGrp="1"/>
          </p:cNvSpPr>
          <p:nvPr>
            <p:ph type="title"/>
          </p:nvPr>
        </p:nvSpPr>
        <p:spPr/>
        <p:txBody>
          <a:bodyPr>
            <a:normAutofit/>
          </a:bodyPr>
          <a:lstStyle/>
          <a:p>
            <a:r>
              <a:rPr lang="fr-FR" dirty="0"/>
              <a:t>Access and admission </a:t>
            </a:r>
            <a:r>
              <a:rPr lang="fr-FR" dirty="0" err="1"/>
              <a:t>requirements</a:t>
            </a:r>
            <a:endParaRPr lang="fr-FR" dirty="0"/>
          </a:p>
        </p:txBody>
      </p:sp>
      <p:graphicFrame>
        <p:nvGraphicFramePr>
          <p:cNvPr id="6" name="Tableau 8">
            <a:extLst>
              <a:ext uri="{FF2B5EF4-FFF2-40B4-BE49-F238E27FC236}">
                <a16:creationId xmlns:a16="http://schemas.microsoft.com/office/drawing/2014/main" id="{7C0CC99C-829E-4CE1-BA20-3BCA61516171}"/>
              </a:ext>
            </a:extLst>
          </p:cNvPr>
          <p:cNvGraphicFramePr>
            <a:graphicFrameLocks noGrp="1"/>
          </p:cNvGraphicFramePr>
          <p:nvPr>
            <p:extLst>
              <p:ext uri="{D42A27DB-BD31-4B8C-83A1-F6EECF244321}">
                <p14:modId xmlns:p14="http://schemas.microsoft.com/office/powerpoint/2010/main" val="2433287330"/>
              </p:ext>
            </p:extLst>
          </p:nvPr>
        </p:nvGraphicFramePr>
        <p:xfrm>
          <a:off x="471556" y="1162878"/>
          <a:ext cx="11485220" cy="4905164"/>
        </p:xfrm>
        <a:graphic>
          <a:graphicData uri="http://schemas.openxmlformats.org/drawingml/2006/table">
            <a:tbl>
              <a:tblPr firstRow="1" bandRow="1">
                <a:tableStyleId>{7DF18680-E054-41AD-8BC1-D1AEF772440D}</a:tableStyleId>
              </a:tblPr>
              <a:tblGrid>
                <a:gridCol w="2297044">
                  <a:extLst>
                    <a:ext uri="{9D8B030D-6E8A-4147-A177-3AD203B41FA5}">
                      <a16:colId xmlns:a16="http://schemas.microsoft.com/office/drawing/2014/main" val="3222839627"/>
                    </a:ext>
                  </a:extLst>
                </a:gridCol>
                <a:gridCol w="1922670">
                  <a:extLst>
                    <a:ext uri="{9D8B030D-6E8A-4147-A177-3AD203B41FA5}">
                      <a16:colId xmlns:a16="http://schemas.microsoft.com/office/drawing/2014/main" val="1889642001"/>
                    </a:ext>
                  </a:extLst>
                </a:gridCol>
                <a:gridCol w="1669773">
                  <a:extLst>
                    <a:ext uri="{9D8B030D-6E8A-4147-A177-3AD203B41FA5}">
                      <a16:colId xmlns:a16="http://schemas.microsoft.com/office/drawing/2014/main" val="1726305237"/>
                    </a:ext>
                  </a:extLst>
                </a:gridCol>
                <a:gridCol w="3298689">
                  <a:extLst>
                    <a:ext uri="{9D8B030D-6E8A-4147-A177-3AD203B41FA5}">
                      <a16:colId xmlns:a16="http://schemas.microsoft.com/office/drawing/2014/main" val="1594120624"/>
                    </a:ext>
                  </a:extLst>
                </a:gridCol>
                <a:gridCol w="2297044">
                  <a:extLst>
                    <a:ext uri="{9D8B030D-6E8A-4147-A177-3AD203B41FA5}">
                      <a16:colId xmlns:a16="http://schemas.microsoft.com/office/drawing/2014/main" val="3651211052"/>
                    </a:ext>
                  </a:extLst>
                </a:gridCol>
              </a:tblGrid>
              <a:tr h="616226">
                <a:tc>
                  <a:txBody>
                    <a:bodyPr/>
                    <a:lstStyle/>
                    <a:p>
                      <a:pPr algn="ctr"/>
                      <a:r>
                        <a:rPr lang="en-US" sz="1400" dirty="0"/>
                        <a:t>Entry Requirements…*</a:t>
                      </a:r>
                    </a:p>
                  </a:txBody>
                  <a:tcPr anchor="ctr"/>
                </a:tc>
                <a:tc>
                  <a:txBody>
                    <a:bodyPr/>
                    <a:lstStyle/>
                    <a:p>
                      <a:pPr algn="ctr"/>
                      <a:r>
                        <a:rPr lang="en-US" sz="1400" dirty="0"/>
                        <a:t>Length of studies at ESC Clermont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Language of the program</a:t>
                      </a:r>
                    </a:p>
                  </a:txBody>
                  <a:tcPr anchor="ctr"/>
                </a:tc>
                <a:tc>
                  <a:txBody>
                    <a:bodyPr/>
                    <a:lstStyle/>
                    <a:p>
                      <a:pPr algn="ctr"/>
                      <a:r>
                        <a:rPr lang="en-US" sz="1400" dirty="0"/>
                        <a:t>Prerequisites</a:t>
                      </a:r>
                    </a:p>
                  </a:txBody>
                  <a:tcPr anchor="ctr"/>
                </a:tc>
                <a:tc>
                  <a:txBody>
                    <a:bodyPr/>
                    <a:lstStyle/>
                    <a:p>
                      <a:pPr algn="ctr"/>
                      <a:r>
                        <a:rPr lang="en-US" sz="1400" dirty="0"/>
                        <a:t>Professional experience</a:t>
                      </a:r>
                    </a:p>
                  </a:txBody>
                  <a:tcPr anchor="ctr"/>
                </a:tc>
                <a:extLst>
                  <a:ext uri="{0D108BD9-81ED-4DB2-BD59-A6C34878D82A}">
                    <a16:rowId xmlns:a16="http://schemas.microsoft.com/office/drawing/2014/main" val="3864643435"/>
                  </a:ext>
                </a:extLst>
              </a:tr>
              <a:tr h="1429646">
                <a:tc>
                  <a:txBody>
                    <a:bodyPr/>
                    <a:lstStyle/>
                    <a:p>
                      <a:r>
                        <a:rPr lang="en-US" sz="1400" dirty="0"/>
                        <a:t>Bachelor in International Management – 1</a:t>
                      </a:r>
                      <a:r>
                        <a:rPr lang="en-US" sz="1400" baseline="30000" dirty="0"/>
                        <a:t>st</a:t>
                      </a:r>
                      <a:r>
                        <a:rPr lang="en-US" sz="1400" dirty="0"/>
                        <a:t> year</a:t>
                      </a:r>
                    </a:p>
                  </a:txBody>
                  <a:tcPr/>
                </a:tc>
                <a:tc>
                  <a:txBody>
                    <a:bodyPr/>
                    <a:lstStyle/>
                    <a:p>
                      <a:r>
                        <a:rPr lang="en-US" sz="1400" dirty="0"/>
                        <a:t>3 years</a:t>
                      </a:r>
                    </a:p>
                  </a:txBody>
                  <a:tcPr/>
                </a:tc>
                <a:tc>
                  <a:txBody>
                    <a:bodyPr/>
                    <a:lstStyle/>
                    <a:p>
                      <a:r>
                        <a:rPr lang="en-US" sz="1400" dirty="0"/>
                        <a:t>French with some modules in English or 100% English</a:t>
                      </a:r>
                    </a:p>
                  </a:txBody>
                  <a:tcPr/>
                </a:tc>
                <a:tc>
                  <a:txBody>
                    <a:bodyPr/>
                    <a:lstStyle/>
                    <a:p>
                      <a:pPr marL="285750" indent="-285750">
                        <a:buFont typeface="Arial" panose="020B0604020202020204" pitchFamily="34" charset="0"/>
                        <a:buChar char="•"/>
                      </a:pPr>
                      <a:r>
                        <a:rPr lang="en-US" sz="1400" dirty="0"/>
                        <a:t>High school diploma or equivalent</a:t>
                      </a:r>
                    </a:p>
                    <a:p>
                      <a:pPr marL="285750" indent="-285750">
                        <a:buFont typeface="Arial" panose="020B0604020202020204" pitchFamily="34" charset="0"/>
                        <a:buChar char="•"/>
                      </a:pPr>
                      <a:r>
                        <a:rPr lang="en-US" sz="1400" dirty="0"/>
                        <a:t>TOEFL 80 or equivalent for the English program</a:t>
                      </a:r>
                    </a:p>
                    <a:p>
                      <a:pPr marL="285750" indent="-285750">
                        <a:buFont typeface="Arial" panose="020B0604020202020204" pitchFamily="34" charset="0"/>
                        <a:buChar char="•"/>
                      </a:pPr>
                      <a:r>
                        <a:rPr lang="en-US" sz="1400" dirty="0"/>
                        <a:t>B2 level French test for the French program (exceptions possible)</a:t>
                      </a:r>
                    </a:p>
                  </a:txBody>
                  <a:tcPr/>
                </a:tc>
                <a:tc>
                  <a:txBody>
                    <a:bodyPr/>
                    <a:lstStyle/>
                    <a:p>
                      <a:pPr marL="0" indent="0">
                        <a:buFont typeface="Arial" panose="020B0604020202020204" pitchFamily="34" charset="0"/>
                        <a:buNone/>
                      </a:pPr>
                      <a:r>
                        <a:rPr lang="en-US" sz="1400" dirty="0"/>
                        <a:t>2-month internship in a company starting in June (in France or abroad)</a:t>
                      </a:r>
                    </a:p>
                  </a:txBody>
                  <a:tcPr/>
                </a:tc>
                <a:extLst>
                  <a:ext uri="{0D108BD9-81ED-4DB2-BD59-A6C34878D82A}">
                    <a16:rowId xmlns:a16="http://schemas.microsoft.com/office/drawing/2014/main" val="3333016604"/>
                  </a:ext>
                </a:extLst>
              </a:tr>
              <a:tr h="1429646">
                <a:tc>
                  <a:txBody>
                    <a:bodyPr/>
                    <a:lstStyle/>
                    <a:p>
                      <a:r>
                        <a:rPr lang="en-US" sz="1400" dirty="0"/>
                        <a:t>Bachelor in International Management – 2</a:t>
                      </a:r>
                      <a:r>
                        <a:rPr lang="en-US" sz="1400" baseline="30000" dirty="0"/>
                        <a:t>nd</a:t>
                      </a:r>
                      <a:r>
                        <a:rPr lang="en-US" sz="1400" dirty="0"/>
                        <a:t> year</a:t>
                      </a:r>
                    </a:p>
                  </a:txBody>
                  <a:tcPr/>
                </a:tc>
                <a:tc>
                  <a:txBody>
                    <a:bodyPr/>
                    <a:lstStyle/>
                    <a:p>
                      <a:r>
                        <a:rPr lang="en-US" sz="1400" dirty="0"/>
                        <a:t>2 yeas</a:t>
                      </a:r>
                    </a:p>
                  </a:txBody>
                  <a:tcPr/>
                </a:tc>
                <a:tc>
                  <a:txBody>
                    <a:bodyPr/>
                    <a:lstStyle/>
                    <a:p>
                      <a:r>
                        <a:rPr lang="en-US" sz="1400" dirty="0"/>
                        <a:t>French with some modules in English or 100% English</a:t>
                      </a:r>
                    </a:p>
                  </a:txBody>
                  <a:tcPr/>
                </a:tc>
                <a:tc>
                  <a:txBody>
                    <a:bodyPr/>
                    <a:lstStyle/>
                    <a:p>
                      <a:pPr marL="285750" indent="-285750">
                        <a:buFont typeface="Arial" panose="020B0604020202020204" pitchFamily="34" charset="0"/>
                        <a:buChar char="•"/>
                      </a:pPr>
                      <a:r>
                        <a:rPr lang="en-US" sz="1400" dirty="0"/>
                        <a:t>One year of higher education validated</a:t>
                      </a:r>
                    </a:p>
                    <a:p>
                      <a:pPr marL="285750" indent="-285750">
                        <a:buFont typeface="Arial" panose="020B0604020202020204" pitchFamily="34" charset="0"/>
                        <a:buChar char="•"/>
                      </a:pPr>
                      <a:r>
                        <a:rPr lang="en-US" sz="1400" dirty="0"/>
                        <a:t>TOEFL 80 or equivalent for the English program</a:t>
                      </a:r>
                    </a:p>
                    <a:p>
                      <a:pPr marL="285750" indent="-285750">
                        <a:buFont typeface="Arial" panose="020B0604020202020204" pitchFamily="34" charset="0"/>
                        <a:buChar char="•"/>
                      </a:pPr>
                      <a:r>
                        <a:rPr lang="en-US" sz="1400" dirty="0"/>
                        <a:t>B2 level French test for the French program (exceptions possible)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5-month internship in a company starting in April (in France or abroad)</a:t>
                      </a:r>
                    </a:p>
                  </a:txBody>
                  <a:tcPr/>
                </a:tc>
                <a:extLst>
                  <a:ext uri="{0D108BD9-81ED-4DB2-BD59-A6C34878D82A}">
                    <a16:rowId xmlns:a16="http://schemas.microsoft.com/office/drawing/2014/main" val="1989539985"/>
                  </a:ext>
                </a:extLst>
              </a:tr>
              <a:tr h="1429646">
                <a:tc>
                  <a:txBody>
                    <a:bodyPr/>
                    <a:lstStyle/>
                    <a:p>
                      <a:r>
                        <a:rPr lang="en-US" sz="1400" dirty="0"/>
                        <a:t>Bachelor in International Management – 3</a:t>
                      </a:r>
                      <a:r>
                        <a:rPr lang="en-US" sz="1400" baseline="30000" dirty="0"/>
                        <a:t>rd</a:t>
                      </a:r>
                      <a:r>
                        <a:rPr lang="en-US" sz="1400" dirty="0"/>
                        <a:t> year</a:t>
                      </a:r>
                    </a:p>
                  </a:txBody>
                  <a:tcPr/>
                </a:tc>
                <a:tc>
                  <a:txBody>
                    <a:bodyPr/>
                    <a:lstStyle/>
                    <a:p>
                      <a:r>
                        <a:rPr lang="en-US" sz="1400" dirty="0"/>
                        <a:t>1 year</a:t>
                      </a:r>
                    </a:p>
                  </a:txBody>
                  <a:tcPr/>
                </a:tc>
                <a:tc>
                  <a:txBody>
                    <a:bodyPr/>
                    <a:lstStyle/>
                    <a:p>
                      <a:r>
                        <a:rPr lang="en-US" sz="1400" dirty="0">
                          <a:solidFill>
                            <a:schemeClr val="tx1"/>
                          </a:solidFill>
                        </a:rPr>
                        <a:t>French with some modules in English or 100% English</a:t>
                      </a:r>
                    </a:p>
                  </a:txBody>
                  <a:tcPr/>
                </a:tc>
                <a:tc>
                  <a:txBody>
                    <a:bodyPr/>
                    <a:lstStyle/>
                    <a:p>
                      <a:pPr marL="285750" indent="-285750">
                        <a:buFont typeface="Arial" panose="020B0604020202020204" pitchFamily="34" charset="0"/>
                        <a:buChar char="•"/>
                      </a:pPr>
                      <a:r>
                        <a:rPr lang="en-US" sz="1400" dirty="0"/>
                        <a:t>Two years of higher education validated</a:t>
                      </a:r>
                    </a:p>
                    <a:p>
                      <a:pPr marL="285750" indent="-285750">
                        <a:buFont typeface="Arial" panose="020B0604020202020204" pitchFamily="34" charset="0"/>
                        <a:buChar char="•"/>
                      </a:pPr>
                      <a:r>
                        <a:rPr lang="en-US" sz="1400" dirty="0"/>
                        <a:t>TOEFL 80 or equivalent for the English program</a:t>
                      </a:r>
                    </a:p>
                    <a:p>
                      <a:pPr marL="285750" indent="-285750">
                        <a:buFont typeface="Arial" panose="020B0604020202020204" pitchFamily="34" charset="0"/>
                        <a:buChar char="•"/>
                      </a:pPr>
                      <a:r>
                        <a:rPr lang="en-US" sz="1400" dirty="0"/>
                        <a:t>B2 level French test for the French program (exceptions possible)</a:t>
                      </a:r>
                    </a:p>
                  </a:txBody>
                  <a:tcPr/>
                </a:tc>
                <a:tc>
                  <a:txBody>
                    <a:bodyPr/>
                    <a:lstStyle/>
                    <a:p>
                      <a:pPr marL="0" indent="0">
                        <a:buFont typeface="Arial" panose="020B0604020202020204" pitchFamily="34" charset="0"/>
                        <a:buNone/>
                      </a:pPr>
                      <a:r>
                        <a:rPr lang="en-US" sz="1400" dirty="0"/>
                        <a:t>Internship in a company possible but not mandatory</a:t>
                      </a:r>
                    </a:p>
                  </a:txBody>
                  <a:tcPr/>
                </a:tc>
                <a:extLst>
                  <a:ext uri="{0D108BD9-81ED-4DB2-BD59-A6C34878D82A}">
                    <a16:rowId xmlns:a16="http://schemas.microsoft.com/office/drawing/2014/main" val="2694858197"/>
                  </a:ext>
                </a:extLst>
              </a:tr>
            </a:tbl>
          </a:graphicData>
        </a:graphic>
      </p:graphicFrame>
      <p:sp>
        <p:nvSpPr>
          <p:cNvPr id="9" name="ZoneTexte 8">
            <a:extLst>
              <a:ext uri="{FF2B5EF4-FFF2-40B4-BE49-F238E27FC236}">
                <a16:creationId xmlns:a16="http://schemas.microsoft.com/office/drawing/2014/main" id="{45D56534-92BD-47CD-834A-7AA513556A48}"/>
              </a:ext>
            </a:extLst>
          </p:cNvPr>
          <p:cNvSpPr txBox="1"/>
          <p:nvPr/>
        </p:nvSpPr>
        <p:spPr>
          <a:xfrm>
            <a:off x="471556" y="6211669"/>
            <a:ext cx="11485220" cy="369332"/>
          </a:xfrm>
          <a:prstGeom prst="rect">
            <a:avLst/>
          </a:prstGeom>
          <a:noFill/>
        </p:spPr>
        <p:txBody>
          <a:bodyPr wrap="square" rtlCol="0">
            <a:spAutoFit/>
          </a:bodyPr>
          <a:lstStyle/>
          <a:p>
            <a:r>
              <a:rPr lang="en-US" dirty="0"/>
              <a:t>* </a:t>
            </a:r>
            <a:r>
              <a:rPr lang="en-US" sz="1600" i="1" dirty="0"/>
              <a:t>Please check with your home institution to ensure that this access route is included in our partnership agreement</a:t>
            </a:r>
          </a:p>
        </p:txBody>
      </p:sp>
    </p:spTree>
    <p:extLst>
      <p:ext uri="{BB962C8B-B14F-4D97-AF65-F5344CB8AC3E}">
        <p14:creationId xmlns:p14="http://schemas.microsoft.com/office/powerpoint/2010/main" val="538513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46A9E46-E9D5-4DE3-87C4-CCC96B921029}"/>
              </a:ext>
            </a:extLst>
          </p:cNvPr>
          <p:cNvSpPr>
            <a:spLocks noGrp="1"/>
          </p:cNvSpPr>
          <p:nvPr>
            <p:ph idx="4294967295"/>
          </p:nvPr>
        </p:nvSpPr>
        <p:spPr>
          <a:xfrm>
            <a:off x="2425148" y="6164247"/>
            <a:ext cx="7696200" cy="749329"/>
          </a:xfrm>
        </p:spPr>
        <p:txBody>
          <a:bodyPr>
            <a:normAutofit fontScale="85000" lnSpcReduction="20000"/>
          </a:bodyPr>
          <a:lstStyle/>
          <a:p>
            <a:r>
              <a:rPr lang="en-US" dirty="0">
                <a:solidFill>
                  <a:schemeClr val="bg1"/>
                </a:solidFill>
              </a:rPr>
              <a:t>Overview of the </a:t>
            </a:r>
            <a:r>
              <a:rPr lang="en-US" dirty="0" err="1">
                <a:solidFill>
                  <a:schemeClr val="bg1"/>
                </a:solidFill>
              </a:rPr>
              <a:t>Progam</a:t>
            </a:r>
            <a:endParaRPr lang="en-US" dirty="0">
              <a:solidFill>
                <a:schemeClr val="bg1"/>
              </a:solidFill>
            </a:endParaRPr>
          </a:p>
          <a:p>
            <a:r>
              <a:rPr lang="en-US" dirty="0">
                <a:solidFill>
                  <a:schemeClr val="bg1"/>
                </a:solidFill>
              </a:rPr>
              <a:t>Access and Admission Requirements</a:t>
            </a:r>
          </a:p>
        </p:txBody>
      </p:sp>
      <p:sp>
        <p:nvSpPr>
          <p:cNvPr id="3" name="Espace réservé de la date 2">
            <a:extLst>
              <a:ext uri="{FF2B5EF4-FFF2-40B4-BE49-F238E27FC236}">
                <a16:creationId xmlns:a16="http://schemas.microsoft.com/office/drawing/2014/main" id="{85BAAD5E-1C65-4113-A1B3-80C2DF613E2A}"/>
              </a:ext>
            </a:extLst>
          </p:cNvPr>
          <p:cNvSpPr>
            <a:spLocks noGrp="1"/>
          </p:cNvSpPr>
          <p:nvPr>
            <p:ph type="dt" sz="half" idx="10"/>
          </p:nvPr>
        </p:nvSpPr>
        <p:spPr/>
        <p:txBody>
          <a:bodyPr/>
          <a:lstStyle/>
          <a:p>
            <a:fld id="{77FF673D-098B-42C8-9006-C21F024A964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349E5078-7F96-4FB5-AAB3-383C0813C2EB}"/>
              </a:ext>
            </a:extLst>
          </p:cNvPr>
          <p:cNvSpPr>
            <a:spLocks noGrp="1"/>
          </p:cNvSpPr>
          <p:nvPr>
            <p:ph type="sldNum" sz="quarter" idx="12"/>
          </p:nvPr>
        </p:nvSpPr>
        <p:spPr/>
        <p:txBody>
          <a:bodyPr/>
          <a:lstStyle/>
          <a:p>
            <a:fld id="{8BE5A28F-0D0E-4FA3-9A8F-54F35CF4AC11}" type="slidenum">
              <a:rPr lang="fr-FR" smtClean="0"/>
              <a:t>15</a:t>
            </a:fld>
            <a:endParaRPr lang="fr-FR" dirty="0"/>
          </a:p>
        </p:txBody>
      </p:sp>
      <p:sp>
        <p:nvSpPr>
          <p:cNvPr id="6" name="Titre 5">
            <a:extLst>
              <a:ext uri="{FF2B5EF4-FFF2-40B4-BE49-F238E27FC236}">
                <a16:creationId xmlns:a16="http://schemas.microsoft.com/office/drawing/2014/main" id="{8D9E5017-FD00-4FEE-B0E9-E28840566D5C}"/>
              </a:ext>
            </a:extLst>
          </p:cNvPr>
          <p:cNvSpPr>
            <a:spLocks noGrp="1"/>
          </p:cNvSpPr>
          <p:nvPr>
            <p:ph type="title"/>
          </p:nvPr>
        </p:nvSpPr>
        <p:spPr>
          <a:xfrm>
            <a:off x="2831976" y="-72749"/>
            <a:ext cx="8521823" cy="1325563"/>
          </a:xfrm>
        </p:spPr>
        <p:txBody>
          <a:bodyPr/>
          <a:lstStyle/>
          <a:p>
            <a:r>
              <a:rPr lang="en-US" dirty="0"/>
              <a:t>Bachelor in Digital Communication and E-Commerce</a:t>
            </a:r>
          </a:p>
        </p:txBody>
      </p:sp>
      <p:pic>
        <p:nvPicPr>
          <p:cNvPr id="7" name="Image 6">
            <a:extLst>
              <a:ext uri="{FF2B5EF4-FFF2-40B4-BE49-F238E27FC236}">
                <a16:creationId xmlns:a16="http://schemas.microsoft.com/office/drawing/2014/main" id="{551F1588-61E4-DC06-EC49-8CCA22D35A22}"/>
              </a:ext>
            </a:extLst>
          </p:cNvPr>
          <p:cNvPicPr>
            <a:picLocks noChangeAspect="1"/>
          </p:cNvPicPr>
          <p:nvPr/>
        </p:nvPicPr>
        <p:blipFill>
          <a:blip r:embed="rId2"/>
          <a:stretch>
            <a:fillRect/>
          </a:stretch>
        </p:blipFill>
        <p:spPr>
          <a:xfrm>
            <a:off x="2544875" y="1079861"/>
            <a:ext cx="7338427" cy="4892285"/>
          </a:xfrm>
          <a:prstGeom prst="rect">
            <a:avLst/>
          </a:prstGeom>
        </p:spPr>
      </p:pic>
    </p:spTree>
    <p:extLst>
      <p:ext uri="{BB962C8B-B14F-4D97-AF65-F5344CB8AC3E}">
        <p14:creationId xmlns:p14="http://schemas.microsoft.com/office/powerpoint/2010/main" val="4066935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E2CFC83-D667-48D4-98E7-8A835D27C65C}"/>
              </a:ext>
            </a:extLst>
          </p:cNvPr>
          <p:cNvSpPr>
            <a:spLocks noGrp="1"/>
          </p:cNvSpPr>
          <p:nvPr>
            <p:ph idx="4294967295"/>
          </p:nvPr>
        </p:nvSpPr>
        <p:spPr>
          <a:xfrm>
            <a:off x="4038599" y="1235413"/>
            <a:ext cx="7877783" cy="5437761"/>
          </a:xfrm>
        </p:spPr>
        <p:txBody>
          <a:bodyPr>
            <a:normAutofit fontScale="92500" lnSpcReduction="10000"/>
          </a:bodyPr>
          <a:lstStyle/>
          <a:p>
            <a:pPr>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Program taught 100% in French. 3</a:t>
            </a:r>
            <a:r>
              <a:rPr lang="en-US" sz="2700" baseline="30000" dirty="0">
                <a:latin typeface="Tahoma" panose="020B0604030504040204" pitchFamily="34" charset="0"/>
                <a:ea typeface="Tahoma" panose="020B0604030504040204" pitchFamily="34" charset="0"/>
                <a:cs typeface="Tahoma" panose="020B0604030504040204" pitchFamily="34" charset="0"/>
              </a:rPr>
              <a:t>rd</a:t>
            </a:r>
            <a:r>
              <a:rPr lang="en-US" sz="2700" dirty="0">
                <a:latin typeface="Tahoma" panose="020B0604030504040204" pitchFamily="34" charset="0"/>
                <a:ea typeface="Tahoma" panose="020B0604030504040204" pitchFamily="34" charset="0"/>
                <a:cs typeface="Tahoma" panose="020B0604030504040204" pitchFamily="34" charset="0"/>
              </a:rPr>
              <a:t> year offered in French or English. Possibility of integrating the program in the 3</a:t>
            </a:r>
            <a:r>
              <a:rPr lang="en-US" sz="2700" baseline="30000" dirty="0">
                <a:latin typeface="Tahoma" panose="020B0604030504040204" pitchFamily="34" charset="0"/>
                <a:ea typeface="Tahoma" panose="020B0604030504040204" pitchFamily="34" charset="0"/>
                <a:cs typeface="Tahoma" panose="020B0604030504040204" pitchFamily="34" charset="0"/>
              </a:rPr>
              <a:t>rd</a:t>
            </a:r>
            <a:r>
              <a:rPr lang="en-US" sz="2700" dirty="0">
                <a:latin typeface="Tahoma" panose="020B0604030504040204" pitchFamily="34" charset="0"/>
                <a:ea typeface="Tahoma" panose="020B0604030504040204" pitchFamily="34" charset="0"/>
                <a:cs typeface="Tahoma" panose="020B0604030504040204" pitchFamily="34" charset="0"/>
              </a:rPr>
              <a:t> year 100% taught in English</a:t>
            </a:r>
          </a:p>
          <a:p>
            <a:pPr>
              <a:buFont typeface="Wingdings" panose="05000000000000000000" pitchFamily="2" charset="2"/>
              <a:buChar char="§"/>
            </a:pPr>
            <a:r>
              <a:rPr lang="en-US" sz="2700" b="1" dirty="0">
                <a:latin typeface="Tahoma" panose="020B0604030504040204" pitchFamily="34" charset="0"/>
                <a:ea typeface="Tahoma" panose="020B0604030504040204" pitchFamily="34" charset="0"/>
                <a:cs typeface="Tahoma" panose="020B0604030504040204" pitchFamily="34" charset="0"/>
              </a:rPr>
              <a:t>Highly professional </a:t>
            </a:r>
            <a:r>
              <a:rPr lang="en-US" sz="2700" dirty="0">
                <a:latin typeface="Tahoma" panose="020B0604030504040204" pitchFamily="34" charset="0"/>
                <a:ea typeface="Tahoma" panose="020B0604030504040204" pitchFamily="34" charset="0"/>
                <a:cs typeface="Tahoma" panose="020B0604030504040204" pitchFamily="34" charset="0"/>
              </a:rPr>
              <a:t>program covering all aspects of digital marketing and e-commerce</a:t>
            </a:r>
          </a:p>
          <a:p>
            <a:pPr>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Students will acquire all the technical skills, digital culture and certifications they need to flourish in the digital marketing and e-commerce professions.</a:t>
            </a:r>
          </a:p>
          <a:p>
            <a:pPr>
              <a:buFont typeface="Wingdings" panose="05000000000000000000" pitchFamily="2" charset="2"/>
              <a:buChar char="§"/>
            </a:pPr>
            <a:r>
              <a:rPr lang="en-US" sz="2700" b="1" dirty="0">
                <a:latin typeface="Tahoma" panose="020B0604030504040204" pitchFamily="34" charset="0"/>
                <a:ea typeface="Tahoma" panose="020B0604030504040204" pitchFamily="34" charset="0"/>
                <a:cs typeface="Tahoma" panose="020B0604030504040204" pitchFamily="34" charset="0"/>
              </a:rPr>
              <a:t>Highly international </a:t>
            </a:r>
            <a:r>
              <a:rPr lang="en-US" sz="2700" dirty="0">
                <a:latin typeface="Tahoma" panose="020B0604030504040204" pitchFamily="34" charset="0"/>
                <a:ea typeface="Tahoma" panose="020B0604030504040204" pitchFamily="34" charset="0"/>
                <a:cs typeface="Tahoma" panose="020B0604030504040204" pitchFamily="34" charset="0"/>
              </a:rPr>
              <a:t>Program (many students and faculty members from abroad – up to 3 study periods can be spent in a partner institution abroad)</a:t>
            </a:r>
          </a:p>
          <a:p>
            <a:pPr>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Degree </a:t>
            </a:r>
            <a:r>
              <a:rPr lang="en-US" sz="2700" b="1" dirty="0" err="1">
                <a:latin typeface="Tahoma" panose="020B0604030504040204" pitchFamily="34" charset="0"/>
                <a:ea typeface="Tahoma" panose="020B0604030504040204" pitchFamily="34" charset="0"/>
                <a:cs typeface="Tahoma" panose="020B0604030504040204" pitchFamily="34" charset="0"/>
              </a:rPr>
              <a:t>recognised</a:t>
            </a:r>
            <a:r>
              <a:rPr lang="en-US" sz="2700" b="1" dirty="0">
                <a:latin typeface="Tahoma" panose="020B0604030504040204" pitchFamily="34" charset="0"/>
                <a:ea typeface="Tahoma" panose="020B0604030504040204" pitchFamily="34" charset="0"/>
                <a:cs typeface="Tahoma" panose="020B0604030504040204" pitchFamily="34" charset="0"/>
              </a:rPr>
              <a:t> by the French Ministry of Higher Education</a:t>
            </a:r>
          </a:p>
          <a:p>
            <a:pPr>
              <a:buFont typeface="Wingdings" panose="05000000000000000000" pitchFamily="2" charset="2"/>
              <a:buChar char="§"/>
            </a:pPr>
            <a:r>
              <a:rPr lang="en-US" sz="2700" b="1" dirty="0">
                <a:latin typeface="Tahoma" panose="020B0604030504040204" pitchFamily="34" charset="0"/>
                <a:ea typeface="Tahoma" panose="020B0604030504040204" pitchFamily="34" charset="0"/>
                <a:cs typeface="Tahoma" panose="020B0604030504040204" pitchFamily="34" charset="0"/>
              </a:rPr>
              <a:t>Thorough</a:t>
            </a:r>
            <a:r>
              <a:rPr lang="en-US" sz="2700" dirty="0">
                <a:latin typeface="Tahoma" panose="020B0604030504040204" pitchFamily="34" charset="0"/>
                <a:ea typeface="Tahoma" panose="020B0604030504040204" pitchFamily="34" charset="0"/>
                <a:cs typeface="Tahoma" panose="020B0604030504040204" pitchFamily="34" charset="0"/>
              </a:rPr>
              <a:t> preparation for entering the job market through valuable </a:t>
            </a:r>
            <a:r>
              <a:rPr lang="en-US" sz="2700" b="1" dirty="0">
                <a:latin typeface="Tahoma" panose="020B0604030504040204" pitchFamily="34" charset="0"/>
                <a:ea typeface="Tahoma" panose="020B0604030504040204" pitchFamily="34" charset="0"/>
                <a:cs typeface="Tahoma" panose="020B0604030504040204" pitchFamily="34" charset="0"/>
              </a:rPr>
              <a:t>work experience</a:t>
            </a:r>
          </a:p>
        </p:txBody>
      </p:sp>
      <p:sp>
        <p:nvSpPr>
          <p:cNvPr id="3" name="Titre 2">
            <a:extLst>
              <a:ext uri="{FF2B5EF4-FFF2-40B4-BE49-F238E27FC236}">
                <a16:creationId xmlns:a16="http://schemas.microsoft.com/office/drawing/2014/main" id="{9F47E85C-D44B-4705-9894-CD491C76A4DE}"/>
              </a:ext>
            </a:extLst>
          </p:cNvPr>
          <p:cNvSpPr>
            <a:spLocks noGrp="1"/>
          </p:cNvSpPr>
          <p:nvPr>
            <p:ph type="title"/>
          </p:nvPr>
        </p:nvSpPr>
        <p:spPr/>
        <p:txBody>
          <a:bodyPr>
            <a:normAutofit fontScale="90000"/>
          </a:bodyPr>
          <a:lstStyle/>
          <a:p>
            <a:r>
              <a:rPr lang="en-US" dirty="0"/>
              <a:t>Bachelor in Digital Communication and E-Commerce</a:t>
            </a:r>
          </a:p>
        </p:txBody>
      </p:sp>
    </p:spTree>
    <p:extLst>
      <p:ext uri="{BB962C8B-B14F-4D97-AF65-F5344CB8AC3E}">
        <p14:creationId xmlns:p14="http://schemas.microsoft.com/office/powerpoint/2010/main" val="3414418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E7BE-E1E4-AAF2-56C3-4D43816B8A47}"/>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8D669E8-9A59-443C-6A14-B9413660FC94}"/>
              </a:ext>
            </a:extLst>
          </p:cNvPr>
          <p:cNvSpPr>
            <a:spLocks noGrp="1"/>
          </p:cNvSpPr>
          <p:nvPr>
            <p:ph idx="4294967295"/>
          </p:nvPr>
        </p:nvSpPr>
        <p:spPr/>
        <p:txBody>
          <a:bodyPr>
            <a:normAutofit/>
          </a:bodyPr>
          <a:lstStyle/>
          <a:p>
            <a:endParaRPr lang="fr-FR" dirty="0">
              <a:solidFill>
                <a:schemeClr val="tx1"/>
              </a:solidFill>
            </a:endParaRPr>
          </a:p>
          <a:p>
            <a:pPr lvl="1"/>
            <a:endParaRPr lang="fr-FR" sz="2600" dirty="0"/>
          </a:p>
          <a:p>
            <a:pPr marL="85725" indent="0">
              <a:buNone/>
            </a:pPr>
            <a:endParaRPr lang="fr-FR" dirty="0"/>
          </a:p>
        </p:txBody>
      </p:sp>
      <p:sp>
        <p:nvSpPr>
          <p:cNvPr id="3" name="Titre 2">
            <a:extLst>
              <a:ext uri="{FF2B5EF4-FFF2-40B4-BE49-F238E27FC236}">
                <a16:creationId xmlns:a16="http://schemas.microsoft.com/office/drawing/2014/main" id="{0746F089-BF79-7AF2-1843-03290FAA3A47}"/>
              </a:ext>
            </a:extLst>
          </p:cNvPr>
          <p:cNvSpPr>
            <a:spLocks noGrp="1"/>
          </p:cNvSpPr>
          <p:nvPr>
            <p:ph type="title"/>
          </p:nvPr>
        </p:nvSpPr>
        <p:spPr/>
        <p:txBody>
          <a:bodyPr>
            <a:normAutofit/>
          </a:bodyPr>
          <a:lstStyle/>
          <a:p>
            <a:r>
              <a:rPr lang="fr-FR" dirty="0"/>
              <a:t>Access and admission </a:t>
            </a:r>
            <a:r>
              <a:rPr lang="fr-FR" dirty="0" err="1"/>
              <a:t>requirements</a:t>
            </a:r>
            <a:endParaRPr lang="fr-FR" dirty="0"/>
          </a:p>
        </p:txBody>
      </p:sp>
      <p:graphicFrame>
        <p:nvGraphicFramePr>
          <p:cNvPr id="6" name="Tableau 8">
            <a:extLst>
              <a:ext uri="{FF2B5EF4-FFF2-40B4-BE49-F238E27FC236}">
                <a16:creationId xmlns:a16="http://schemas.microsoft.com/office/drawing/2014/main" id="{981F3758-9385-08F8-B46B-2665CAFBB3C4}"/>
              </a:ext>
            </a:extLst>
          </p:cNvPr>
          <p:cNvGraphicFramePr>
            <a:graphicFrameLocks noGrp="1"/>
          </p:cNvGraphicFramePr>
          <p:nvPr>
            <p:extLst>
              <p:ext uri="{D42A27DB-BD31-4B8C-83A1-F6EECF244321}">
                <p14:modId xmlns:p14="http://schemas.microsoft.com/office/powerpoint/2010/main" val="4289370949"/>
              </p:ext>
            </p:extLst>
          </p:nvPr>
        </p:nvGraphicFramePr>
        <p:xfrm>
          <a:off x="471556" y="1162878"/>
          <a:ext cx="11485220" cy="4905164"/>
        </p:xfrm>
        <a:graphic>
          <a:graphicData uri="http://schemas.openxmlformats.org/drawingml/2006/table">
            <a:tbl>
              <a:tblPr firstRow="1" bandRow="1">
                <a:tableStyleId>{7DF18680-E054-41AD-8BC1-D1AEF772440D}</a:tableStyleId>
              </a:tblPr>
              <a:tblGrid>
                <a:gridCol w="2297044">
                  <a:extLst>
                    <a:ext uri="{9D8B030D-6E8A-4147-A177-3AD203B41FA5}">
                      <a16:colId xmlns:a16="http://schemas.microsoft.com/office/drawing/2014/main" val="3222839627"/>
                    </a:ext>
                  </a:extLst>
                </a:gridCol>
                <a:gridCol w="1922670">
                  <a:extLst>
                    <a:ext uri="{9D8B030D-6E8A-4147-A177-3AD203B41FA5}">
                      <a16:colId xmlns:a16="http://schemas.microsoft.com/office/drawing/2014/main" val="1889642001"/>
                    </a:ext>
                  </a:extLst>
                </a:gridCol>
                <a:gridCol w="1669773">
                  <a:extLst>
                    <a:ext uri="{9D8B030D-6E8A-4147-A177-3AD203B41FA5}">
                      <a16:colId xmlns:a16="http://schemas.microsoft.com/office/drawing/2014/main" val="1726305237"/>
                    </a:ext>
                  </a:extLst>
                </a:gridCol>
                <a:gridCol w="3298689">
                  <a:extLst>
                    <a:ext uri="{9D8B030D-6E8A-4147-A177-3AD203B41FA5}">
                      <a16:colId xmlns:a16="http://schemas.microsoft.com/office/drawing/2014/main" val="1594120624"/>
                    </a:ext>
                  </a:extLst>
                </a:gridCol>
                <a:gridCol w="2297044">
                  <a:extLst>
                    <a:ext uri="{9D8B030D-6E8A-4147-A177-3AD203B41FA5}">
                      <a16:colId xmlns:a16="http://schemas.microsoft.com/office/drawing/2014/main" val="3651211052"/>
                    </a:ext>
                  </a:extLst>
                </a:gridCol>
              </a:tblGrid>
              <a:tr h="616226">
                <a:tc>
                  <a:txBody>
                    <a:bodyPr/>
                    <a:lstStyle/>
                    <a:p>
                      <a:pPr algn="ctr"/>
                      <a:r>
                        <a:rPr lang="en-US" sz="1400" dirty="0"/>
                        <a:t>Entry Requirements *</a:t>
                      </a:r>
                    </a:p>
                  </a:txBody>
                  <a:tcPr anchor="ctr"/>
                </a:tc>
                <a:tc>
                  <a:txBody>
                    <a:bodyPr/>
                    <a:lstStyle/>
                    <a:p>
                      <a:pPr algn="ctr"/>
                      <a:r>
                        <a:rPr lang="en-US" sz="1400" dirty="0"/>
                        <a:t>Length of studies at ESC Clermont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Language of the program</a:t>
                      </a:r>
                    </a:p>
                  </a:txBody>
                  <a:tcPr anchor="ctr"/>
                </a:tc>
                <a:tc>
                  <a:txBody>
                    <a:bodyPr/>
                    <a:lstStyle/>
                    <a:p>
                      <a:pPr algn="ctr"/>
                      <a:r>
                        <a:rPr lang="en-US" sz="1400" dirty="0"/>
                        <a:t>Prerequisites</a:t>
                      </a:r>
                    </a:p>
                  </a:txBody>
                  <a:tcPr anchor="ctr"/>
                </a:tc>
                <a:tc>
                  <a:txBody>
                    <a:bodyPr/>
                    <a:lstStyle/>
                    <a:p>
                      <a:pPr algn="ctr"/>
                      <a:r>
                        <a:rPr lang="en-US" sz="1400" dirty="0"/>
                        <a:t>Professional experience</a:t>
                      </a:r>
                    </a:p>
                  </a:txBody>
                  <a:tcPr anchor="ctr"/>
                </a:tc>
                <a:extLst>
                  <a:ext uri="{0D108BD9-81ED-4DB2-BD59-A6C34878D82A}">
                    <a16:rowId xmlns:a16="http://schemas.microsoft.com/office/drawing/2014/main" val="3864643435"/>
                  </a:ext>
                </a:extLst>
              </a:tr>
              <a:tr h="1429646">
                <a:tc>
                  <a:txBody>
                    <a:bodyPr/>
                    <a:lstStyle/>
                    <a:p>
                      <a:r>
                        <a:rPr lang="en-US" sz="1400" dirty="0"/>
                        <a:t>Bachelor in Digital Communication and E-Commerce – 1</a:t>
                      </a:r>
                      <a:r>
                        <a:rPr lang="en-US" sz="1400" baseline="30000" dirty="0"/>
                        <a:t>st</a:t>
                      </a:r>
                      <a:r>
                        <a:rPr lang="en-US" sz="1400" dirty="0"/>
                        <a:t> year</a:t>
                      </a:r>
                    </a:p>
                  </a:txBody>
                  <a:tcPr/>
                </a:tc>
                <a:tc>
                  <a:txBody>
                    <a:bodyPr/>
                    <a:lstStyle/>
                    <a:p>
                      <a:r>
                        <a:rPr lang="en-US" sz="1400" dirty="0"/>
                        <a:t>3 years</a:t>
                      </a:r>
                    </a:p>
                  </a:txBody>
                  <a:tcPr/>
                </a:tc>
                <a:tc>
                  <a:txBody>
                    <a:bodyPr/>
                    <a:lstStyle/>
                    <a:p>
                      <a:r>
                        <a:rPr lang="en-US" sz="1400" dirty="0"/>
                        <a:t>French</a:t>
                      </a:r>
                    </a:p>
                  </a:txBody>
                  <a:tcPr/>
                </a:tc>
                <a:tc>
                  <a:txBody>
                    <a:bodyPr/>
                    <a:lstStyle/>
                    <a:p>
                      <a:pPr marL="285750" indent="-285750">
                        <a:buFont typeface="Arial" panose="020B0604020202020204" pitchFamily="34" charset="0"/>
                        <a:buChar char="•"/>
                      </a:pPr>
                      <a:r>
                        <a:rPr lang="en-US" sz="1400" dirty="0"/>
                        <a:t>High school diploma or equivalent</a:t>
                      </a:r>
                    </a:p>
                    <a:p>
                      <a:pPr marL="285750" indent="-285750">
                        <a:buFont typeface="Arial" panose="020B0604020202020204" pitchFamily="34" charset="0"/>
                        <a:buChar char="•"/>
                      </a:pPr>
                      <a:r>
                        <a:rPr lang="en-US" sz="1400" dirty="0"/>
                        <a:t>B2 level French test for the French program (exceptions possible)</a:t>
                      </a:r>
                    </a:p>
                  </a:txBody>
                  <a:tcPr/>
                </a:tc>
                <a:tc>
                  <a:txBody>
                    <a:bodyPr/>
                    <a:lstStyle/>
                    <a:p>
                      <a:pPr marL="0" indent="0">
                        <a:buFont typeface="Arial" panose="020B0604020202020204" pitchFamily="34" charset="0"/>
                        <a:buNone/>
                      </a:pPr>
                      <a:r>
                        <a:rPr lang="en-US" sz="1400" dirty="0"/>
                        <a:t>2-month internship in a company starting in June (in France or abroad)</a:t>
                      </a:r>
                    </a:p>
                  </a:txBody>
                  <a:tcPr/>
                </a:tc>
                <a:extLst>
                  <a:ext uri="{0D108BD9-81ED-4DB2-BD59-A6C34878D82A}">
                    <a16:rowId xmlns:a16="http://schemas.microsoft.com/office/drawing/2014/main" val="3333016604"/>
                  </a:ext>
                </a:extLst>
              </a:tr>
              <a:tr h="1429646">
                <a:tc>
                  <a:txBody>
                    <a:bodyPr/>
                    <a:lstStyle/>
                    <a:p>
                      <a:r>
                        <a:rPr lang="en-US" sz="1400" dirty="0"/>
                        <a:t>Bachelor in Digital Communication and E-Commerce – 2</a:t>
                      </a:r>
                      <a:r>
                        <a:rPr lang="en-US" sz="1400" baseline="30000" dirty="0"/>
                        <a:t>nd</a:t>
                      </a:r>
                      <a:r>
                        <a:rPr lang="en-US" sz="1400" dirty="0"/>
                        <a:t> year</a:t>
                      </a:r>
                    </a:p>
                  </a:txBody>
                  <a:tcPr/>
                </a:tc>
                <a:tc>
                  <a:txBody>
                    <a:bodyPr/>
                    <a:lstStyle/>
                    <a:p>
                      <a:r>
                        <a:rPr lang="en-US" sz="1400" dirty="0"/>
                        <a:t>2 yeas</a:t>
                      </a:r>
                    </a:p>
                  </a:txBody>
                  <a:tcPr/>
                </a:tc>
                <a:tc>
                  <a:txBody>
                    <a:bodyPr/>
                    <a:lstStyle/>
                    <a:p>
                      <a:r>
                        <a:rPr lang="en-US" sz="1400" dirty="0"/>
                        <a:t>French</a:t>
                      </a:r>
                    </a:p>
                  </a:txBody>
                  <a:tcPr/>
                </a:tc>
                <a:tc>
                  <a:txBody>
                    <a:bodyPr/>
                    <a:lstStyle/>
                    <a:p>
                      <a:pPr marL="285750" indent="-285750">
                        <a:buFont typeface="Arial" panose="020B0604020202020204" pitchFamily="34" charset="0"/>
                        <a:buChar char="•"/>
                      </a:pPr>
                      <a:r>
                        <a:rPr lang="en-US" sz="1400" dirty="0"/>
                        <a:t>One year of higher education validated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B2 level French test for the French program (exceptions possible)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5-month internship in a company starting in April (in France or abroad)</a:t>
                      </a:r>
                    </a:p>
                  </a:txBody>
                  <a:tcPr/>
                </a:tc>
                <a:extLst>
                  <a:ext uri="{0D108BD9-81ED-4DB2-BD59-A6C34878D82A}">
                    <a16:rowId xmlns:a16="http://schemas.microsoft.com/office/drawing/2014/main" val="1989539985"/>
                  </a:ext>
                </a:extLst>
              </a:tr>
              <a:tr h="1429646">
                <a:tc>
                  <a:txBody>
                    <a:bodyPr/>
                    <a:lstStyle/>
                    <a:p>
                      <a:r>
                        <a:rPr lang="en-US" sz="1400" dirty="0"/>
                        <a:t>Bachelor in Digital Communication and E-Commerce – 3</a:t>
                      </a:r>
                      <a:r>
                        <a:rPr lang="en-US" sz="1400" baseline="30000" dirty="0"/>
                        <a:t>rd</a:t>
                      </a:r>
                      <a:r>
                        <a:rPr lang="en-US" sz="1400" dirty="0"/>
                        <a:t> year</a:t>
                      </a:r>
                    </a:p>
                  </a:txBody>
                  <a:tcPr/>
                </a:tc>
                <a:tc>
                  <a:txBody>
                    <a:bodyPr/>
                    <a:lstStyle/>
                    <a:p>
                      <a:r>
                        <a:rPr lang="en-US" sz="1400" dirty="0"/>
                        <a:t>1 year</a:t>
                      </a:r>
                    </a:p>
                  </a:txBody>
                  <a:tcPr/>
                </a:tc>
                <a:tc>
                  <a:txBody>
                    <a:bodyPr/>
                    <a:lstStyle/>
                    <a:p>
                      <a:r>
                        <a:rPr lang="en-US" sz="1400" dirty="0"/>
                        <a:t>French or 100% English</a:t>
                      </a:r>
                    </a:p>
                  </a:txBody>
                  <a:tcPr/>
                </a:tc>
                <a:tc>
                  <a:txBody>
                    <a:bodyPr/>
                    <a:lstStyle/>
                    <a:p>
                      <a:pPr marL="285750" indent="-285750">
                        <a:buFont typeface="Arial" panose="020B0604020202020204" pitchFamily="34" charset="0"/>
                        <a:buChar char="•"/>
                      </a:pPr>
                      <a:r>
                        <a:rPr lang="en-US" sz="1400" dirty="0"/>
                        <a:t>Two years of higher education validated</a:t>
                      </a:r>
                    </a:p>
                    <a:p>
                      <a:pPr marL="285750" indent="-285750">
                        <a:buFont typeface="Arial" panose="020B0604020202020204" pitchFamily="34" charset="0"/>
                        <a:buChar char="•"/>
                      </a:pPr>
                      <a:r>
                        <a:rPr lang="en-US" sz="1400" dirty="0"/>
                        <a:t>TOEFL 80 or equivalent for the English program</a:t>
                      </a:r>
                    </a:p>
                    <a:p>
                      <a:pPr marL="285750" indent="-285750">
                        <a:buFont typeface="Arial" panose="020B0604020202020204" pitchFamily="34" charset="0"/>
                        <a:buChar char="•"/>
                      </a:pPr>
                      <a:r>
                        <a:rPr lang="en-US" sz="1400" dirty="0"/>
                        <a:t>B2 level French test for the French program (exceptions possible)</a:t>
                      </a:r>
                    </a:p>
                  </a:txBody>
                  <a:tcPr/>
                </a:tc>
                <a:tc>
                  <a:txBody>
                    <a:bodyPr/>
                    <a:lstStyle/>
                    <a:p>
                      <a:pPr marL="0" indent="0">
                        <a:buFont typeface="Arial" panose="020B0604020202020204" pitchFamily="34" charset="0"/>
                        <a:buNone/>
                      </a:pPr>
                      <a:r>
                        <a:rPr lang="en-US" sz="1400" dirty="0"/>
                        <a:t>Internship in a company possible but not mandatory</a:t>
                      </a:r>
                    </a:p>
                  </a:txBody>
                  <a:tcPr/>
                </a:tc>
                <a:extLst>
                  <a:ext uri="{0D108BD9-81ED-4DB2-BD59-A6C34878D82A}">
                    <a16:rowId xmlns:a16="http://schemas.microsoft.com/office/drawing/2014/main" val="2694858197"/>
                  </a:ext>
                </a:extLst>
              </a:tr>
            </a:tbl>
          </a:graphicData>
        </a:graphic>
      </p:graphicFrame>
      <p:sp>
        <p:nvSpPr>
          <p:cNvPr id="9" name="ZoneTexte 8">
            <a:extLst>
              <a:ext uri="{FF2B5EF4-FFF2-40B4-BE49-F238E27FC236}">
                <a16:creationId xmlns:a16="http://schemas.microsoft.com/office/drawing/2014/main" id="{8A4ADC6D-17E6-D0A1-9445-AD45D6F965F2}"/>
              </a:ext>
            </a:extLst>
          </p:cNvPr>
          <p:cNvSpPr txBox="1"/>
          <p:nvPr/>
        </p:nvSpPr>
        <p:spPr>
          <a:xfrm>
            <a:off x="471556" y="6211669"/>
            <a:ext cx="11485220" cy="369332"/>
          </a:xfrm>
          <a:prstGeom prst="rect">
            <a:avLst/>
          </a:prstGeom>
          <a:noFill/>
        </p:spPr>
        <p:txBody>
          <a:bodyPr wrap="square" rtlCol="0">
            <a:spAutoFit/>
          </a:bodyPr>
          <a:lstStyle/>
          <a:p>
            <a:r>
              <a:rPr lang="en-US" dirty="0"/>
              <a:t>* </a:t>
            </a:r>
            <a:r>
              <a:rPr lang="en-US" sz="1600" i="1" dirty="0"/>
              <a:t>Please check with your home institution to ensure that this access route is included in our partnership agreement</a:t>
            </a:r>
          </a:p>
        </p:txBody>
      </p:sp>
    </p:spTree>
    <p:extLst>
      <p:ext uri="{BB962C8B-B14F-4D97-AF65-F5344CB8AC3E}">
        <p14:creationId xmlns:p14="http://schemas.microsoft.com/office/powerpoint/2010/main" val="148763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5BAAD5E-1C65-4113-A1B3-80C2DF613E2A}"/>
              </a:ext>
            </a:extLst>
          </p:cNvPr>
          <p:cNvSpPr>
            <a:spLocks noGrp="1"/>
          </p:cNvSpPr>
          <p:nvPr>
            <p:ph type="dt" sz="half" idx="10"/>
          </p:nvPr>
        </p:nvSpPr>
        <p:spPr/>
        <p:txBody>
          <a:bodyPr/>
          <a:lstStyle/>
          <a:p>
            <a:fld id="{77FF673D-098B-42C8-9006-C21F024A964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349E5078-7F96-4FB5-AAB3-383C0813C2EB}"/>
              </a:ext>
            </a:extLst>
          </p:cNvPr>
          <p:cNvSpPr>
            <a:spLocks noGrp="1"/>
          </p:cNvSpPr>
          <p:nvPr>
            <p:ph type="sldNum" sz="quarter" idx="12"/>
          </p:nvPr>
        </p:nvSpPr>
        <p:spPr/>
        <p:txBody>
          <a:bodyPr/>
          <a:lstStyle/>
          <a:p>
            <a:fld id="{8BE5A28F-0D0E-4FA3-9A8F-54F35CF4AC11}" type="slidenum">
              <a:rPr lang="fr-FR" smtClean="0"/>
              <a:t>18</a:t>
            </a:fld>
            <a:endParaRPr lang="fr-FR" dirty="0"/>
          </a:p>
        </p:txBody>
      </p:sp>
      <p:sp>
        <p:nvSpPr>
          <p:cNvPr id="6" name="Titre 5">
            <a:extLst>
              <a:ext uri="{FF2B5EF4-FFF2-40B4-BE49-F238E27FC236}">
                <a16:creationId xmlns:a16="http://schemas.microsoft.com/office/drawing/2014/main" id="{8D9E5017-FD00-4FEE-B0E9-E28840566D5C}"/>
              </a:ext>
            </a:extLst>
          </p:cNvPr>
          <p:cNvSpPr>
            <a:spLocks noGrp="1"/>
          </p:cNvSpPr>
          <p:nvPr>
            <p:ph type="title"/>
          </p:nvPr>
        </p:nvSpPr>
        <p:spPr>
          <a:xfrm>
            <a:off x="838200" y="-3153"/>
            <a:ext cx="10515600" cy="1325563"/>
          </a:xfrm>
        </p:spPr>
        <p:txBody>
          <a:bodyPr/>
          <a:lstStyle/>
          <a:p>
            <a:r>
              <a:rPr lang="en-US" dirty="0"/>
              <a:t>Master in Management</a:t>
            </a:r>
            <a:br>
              <a:rPr lang="en-US" dirty="0"/>
            </a:br>
            <a:r>
              <a:rPr lang="en-US" dirty="0"/>
              <a:t>Program</a:t>
            </a:r>
          </a:p>
        </p:txBody>
      </p:sp>
      <p:pic>
        <p:nvPicPr>
          <p:cNvPr id="8" name="Image 7">
            <a:extLst>
              <a:ext uri="{FF2B5EF4-FFF2-40B4-BE49-F238E27FC236}">
                <a16:creationId xmlns:a16="http://schemas.microsoft.com/office/drawing/2014/main" id="{01491B09-5B1E-410B-859F-DFDE4E16AD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4720" y="1175848"/>
            <a:ext cx="7412939" cy="4941959"/>
          </a:xfrm>
          <a:prstGeom prst="rect">
            <a:avLst/>
          </a:prstGeom>
        </p:spPr>
      </p:pic>
      <p:sp>
        <p:nvSpPr>
          <p:cNvPr id="9" name="Espace réservé du contenu 1">
            <a:extLst>
              <a:ext uri="{FF2B5EF4-FFF2-40B4-BE49-F238E27FC236}">
                <a16:creationId xmlns:a16="http://schemas.microsoft.com/office/drawing/2014/main" id="{3CED9A98-8D56-49CE-A477-E332A27C0861}"/>
              </a:ext>
            </a:extLst>
          </p:cNvPr>
          <p:cNvSpPr>
            <a:spLocks noGrp="1"/>
          </p:cNvSpPr>
          <p:nvPr>
            <p:ph idx="4294967295"/>
          </p:nvPr>
        </p:nvSpPr>
        <p:spPr>
          <a:xfrm>
            <a:off x="2425148" y="6164247"/>
            <a:ext cx="7696200" cy="749329"/>
          </a:xfrm>
        </p:spPr>
        <p:txBody>
          <a:bodyPr>
            <a:normAutofit fontScale="85000" lnSpcReduction="20000"/>
          </a:bodyPr>
          <a:lstStyle/>
          <a:p>
            <a:r>
              <a:rPr lang="en-US" dirty="0">
                <a:solidFill>
                  <a:schemeClr val="bg1"/>
                </a:solidFill>
              </a:rPr>
              <a:t>Overview of the </a:t>
            </a:r>
            <a:r>
              <a:rPr lang="en-US" dirty="0" err="1">
                <a:solidFill>
                  <a:schemeClr val="bg1"/>
                </a:solidFill>
              </a:rPr>
              <a:t>Progam</a:t>
            </a:r>
            <a:endParaRPr lang="en-US" dirty="0">
              <a:solidFill>
                <a:schemeClr val="bg1"/>
              </a:solidFill>
            </a:endParaRPr>
          </a:p>
          <a:p>
            <a:r>
              <a:rPr lang="en-US" dirty="0">
                <a:solidFill>
                  <a:schemeClr val="bg1"/>
                </a:solidFill>
              </a:rPr>
              <a:t>Access and Admission Requirements</a:t>
            </a:r>
          </a:p>
        </p:txBody>
      </p:sp>
    </p:spTree>
    <p:extLst>
      <p:ext uri="{BB962C8B-B14F-4D97-AF65-F5344CB8AC3E}">
        <p14:creationId xmlns:p14="http://schemas.microsoft.com/office/powerpoint/2010/main" val="3393827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E2CFC83-D667-48D4-98E7-8A835D27C65C}"/>
              </a:ext>
            </a:extLst>
          </p:cNvPr>
          <p:cNvSpPr>
            <a:spLocks noGrp="1"/>
          </p:cNvSpPr>
          <p:nvPr>
            <p:ph idx="4294967295"/>
          </p:nvPr>
        </p:nvSpPr>
        <p:spPr>
          <a:xfrm>
            <a:off x="4025348" y="1232452"/>
            <a:ext cx="7785651" cy="5532784"/>
          </a:xfrm>
        </p:spPr>
        <p:txBody>
          <a:bodyPr>
            <a:normAutofit fontScale="85000" lnSpcReduction="20000"/>
          </a:bodyPr>
          <a:lstStyle/>
          <a:p>
            <a:pPr>
              <a:buFont typeface="Wingdings" panose="05000000000000000000" pitchFamily="2" charset="2"/>
              <a:buChar char="§"/>
            </a:pPr>
            <a:r>
              <a:rPr lang="en-US" sz="3100" dirty="0">
                <a:latin typeface="Tahoma" panose="020B0604030504040204" pitchFamily="34" charset="0"/>
                <a:ea typeface="Tahoma" panose="020B0604030504040204" pitchFamily="34" charset="0"/>
                <a:cs typeface="Tahoma" panose="020B0604030504040204" pitchFamily="34" charset="0"/>
              </a:rPr>
              <a:t>Program designed in collaboration with </a:t>
            </a:r>
            <a:r>
              <a:rPr lang="en-US" sz="3100" b="1" dirty="0">
                <a:latin typeface="Tahoma" panose="020B0604030504040204" pitchFamily="34" charset="0"/>
                <a:ea typeface="Tahoma" panose="020B0604030504040204" pitchFamily="34" charset="0"/>
                <a:cs typeface="Tahoma" panose="020B0604030504040204" pitchFamily="34" charset="0"/>
              </a:rPr>
              <a:t>partner companies</a:t>
            </a:r>
          </a:p>
          <a:p>
            <a:pPr>
              <a:buFont typeface="Wingdings" panose="05000000000000000000" pitchFamily="2" charset="2"/>
              <a:buChar char="§"/>
            </a:pPr>
            <a:r>
              <a:rPr lang="en-US" sz="3100" b="1" dirty="0">
                <a:latin typeface="Tahoma" panose="020B0604030504040204" pitchFamily="34" charset="0"/>
                <a:ea typeface="Tahoma" panose="020B0604030504040204" pitchFamily="34" charset="0"/>
                <a:cs typeface="Tahoma" panose="020B0604030504040204" pitchFamily="34" charset="0"/>
              </a:rPr>
              <a:t>Highly international </a:t>
            </a:r>
            <a:r>
              <a:rPr lang="en-US" sz="3100" dirty="0">
                <a:latin typeface="Tahoma" panose="020B0604030504040204" pitchFamily="34" charset="0"/>
                <a:ea typeface="Tahoma" panose="020B0604030504040204" pitchFamily="34" charset="0"/>
                <a:cs typeface="Tahoma" panose="020B0604030504040204" pitchFamily="34" charset="0"/>
              </a:rPr>
              <a:t>Program (many students and faculty members from abroad)</a:t>
            </a:r>
          </a:p>
          <a:p>
            <a:pPr>
              <a:buFont typeface="Wingdings" panose="05000000000000000000" pitchFamily="2" charset="2"/>
              <a:buChar char="§"/>
            </a:pPr>
            <a:r>
              <a:rPr lang="en-US" sz="3100" dirty="0">
                <a:latin typeface="Tahoma" panose="020B0604030504040204" pitchFamily="34" charset="0"/>
                <a:ea typeface="Tahoma" panose="020B0604030504040204" pitchFamily="34" charset="0"/>
                <a:cs typeface="Tahoma" panose="020B0604030504040204" pitchFamily="34" charset="0"/>
              </a:rPr>
              <a:t>Degree </a:t>
            </a:r>
            <a:r>
              <a:rPr lang="en-US" sz="3100" b="1" dirty="0" err="1">
                <a:latin typeface="Tahoma" panose="020B0604030504040204" pitchFamily="34" charset="0"/>
                <a:ea typeface="Tahoma" panose="020B0604030504040204" pitchFamily="34" charset="0"/>
                <a:cs typeface="Tahoma" panose="020B0604030504040204" pitchFamily="34" charset="0"/>
              </a:rPr>
              <a:t>recognised</a:t>
            </a:r>
            <a:r>
              <a:rPr lang="en-US" sz="3100" b="1" dirty="0">
                <a:latin typeface="Tahoma" panose="020B0604030504040204" pitchFamily="34" charset="0"/>
                <a:ea typeface="Tahoma" panose="020B0604030504040204" pitchFamily="34" charset="0"/>
                <a:cs typeface="Tahoma" panose="020B0604030504040204" pitchFamily="34" charset="0"/>
              </a:rPr>
              <a:t> by the French Ministry of Higher Education </a:t>
            </a:r>
            <a:r>
              <a:rPr lang="en-US" sz="3100" dirty="0">
                <a:latin typeface="Tahoma" panose="020B0604030504040204" pitchFamily="34" charset="0"/>
                <a:ea typeface="Tahoma" panose="020B0604030504040204" pitchFamily="34" charset="0"/>
                <a:cs typeface="Tahoma" panose="020B0604030504040204" pitchFamily="34" charset="0"/>
              </a:rPr>
              <a:t>and accredited by </a:t>
            </a:r>
            <a:r>
              <a:rPr lang="en-US" sz="3100" b="1" dirty="0">
                <a:latin typeface="Tahoma" panose="020B0604030504040204" pitchFamily="34" charset="0"/>
                <a:ea typeface="Tahoma" panose="020B0604030504040204" pitchFamily="34" charset="0"/>
                <a:cs typeface="Tahoma" panose="020B0604030504040204" pitchFamily="34" charset="0"/>
              </a:rPr>
              <a:t>AMBA</a:t>
            </a:r>
          </a:p>
          <a:p>
            <a:pPr>
              <a:buFont typeface="Wingdings" panose="05000000000000000000" pitchFamily="2" charset="2"/>
              <a:buChar char="§"/>
            </a:pPr>
            <a:r>
              <a:rPr lang="en-US" sz="3100" dirty="0">
                <a:latin typeface="Tahoma" panose="020B0604030504040204" pitchFamily="34" charset="0"/>
                <a:ea typeface="Tahoma" panose="020B0604030504040204" pitchFamily="34" charset="0"/>
                <a:cs typeface="Tahoma" panose="020B0604030504040204" pitchFamily="34" charset="0"/>
              </a:rPr>
              <a:t>13 </a:t>
            </a:r>
            <a:r>
              <a:rPr lang="en-US" sz="3100" b="1" dirty="0">
                <a:latin typeface="Tahoma" panose="020B0604030504040204" pitchFamily="34" charset="0"/>
                <a:ea typeface="Tahoma" panose="020B0604030504040204" pitchFamily="34" charset="0"/>
                <a:cs typeface="Tahoma" panose="020B0604030504040204" pitchFamily="34" charset="0"/>
              </a:rPr>
              <a:t>majors </a:t>
            </a:r>
            <a:r>
              <a:rPr lang="en-US" sz="3100" dirty="0">
                <a:latin typeface="Tahoma" panose="020B0604030504040204" pitchFamily="34" charset="0"/>
                <a:ea typeface="Tahoma" panose="020B0604030504040204" pitchFamily="34" charset="0"/>
                <a:cs typeface="Tahoma" panose="020B0604030504040204" pitchFamily="34" charset="0"/>
              </a:rPr>
              <a:t>(including 5 taught in English)</a:t>
            </a:r>
          </a:p>
          <a:p>
            <a:pPr>
              <a:buFont typeface="Wingdings" panose="05000000000000000000" pitchFamily="2" charset="2"/>
              <a:buChar char="§"/>
            </a:pPr>
            <a:r>
              <a:rPr lang="en-US" sz="3200" b="1" dirty="0">
                <a:latin typeface="Tahoma" panose="020B0604030504040204" pitchFamily="34" charset="0"/>
                <a:ea typeface="Tahoma" panose="020B0604030504040204" pitchFamily="34" charset="0"/>
                <a:cs typeface="Tahoma" panose="020B0604030504040204" pitchFamily="34" charset="0"/>
              </a:rPr>
              <a:t>Thorough</a:t>
            </a:r>
            <a:r>
              <a:rPr lang="en-US" sz="3200" dirty="0">
                <a:latin typeface="Tahoma" panose="020B0604030504040204" pitchFamily="34" charset="0"/>
                <a:ea typeface="Tahoma" panose="020B0604030504040204" pitchFamily="34" charset="0"/>
                <a:cs typeface="Tahoma" panose="020B0604030504040204" pitchFamily="34" charset="0"/>
              </a:rPr>
              <a:t> preparation for entering the job market through valuable </a:t>
            </a:r>
            <a:r>
              <a:rPr lang="en-US" sz="3200" b="1" dirty="0">
                <a:latin typeface="Tahoma" panose="020B0604030504040204" pitchFamily="34" charset="0"/>
                <a:ea typeface="Tahoma" panose="020B0604030504040204" pitchFamily="34" charset="0"/>
                <a:cs typeface="Tahoma" panose="020B0604030504040204" pitchFamily="34" charset="0"/>
              </a:rPr>
              <a:t>work experience</a:t>
            </a:r>
          </a:p>
          <a:p>
            <a:pPr>
              <a:buFont typeface="Wingdings" panose="05000000000000000000" pitchFamily="2" charset="2"/>
              <a:buChar char="§"/>
            </a:pPr>
            <a:r>
              <a:rPr lang="fr-FR" sz="3100" b="1" dirty="0">
                <a:latin typeface="Tahoma" panose="020B0604030504040204" pitchFamily="34" charset="0"/>
                <a:ea typeface="Tahoma" panose="020B0604030504040204" pitchFamily="34" charset="0"/>
                <a:cs typeface="Tahoma" panose="020B0604030504040204" pitchFamily="34" charset="0"/>
              </a:rPr>
              <a:t>Double-degree </a:t>
            </a:r>
            <a:r>
              <a:rPr lang="fr-FR" sz="3100" b="1" dirty="0" err="1">
                <a:latin typeface="Tahoma" panose="020B0604030504040204" pitchFamily="34" charset="0"/>
                <a:ea typeface="Tahoma" panose="020B0604030504040204" pitchFamily="34" charset="0"/>
                <a:cs typeface="Tahoma" panose="020B0604030504040204" pitchFamily="34" charset="0"/>
              </a:rPr>
              <a:t>possibilities</a:t>
            </a:r>
            <a:r>
              <a:rPr lang="fr-FR" sz="3100" b="1" dirty="0">
                <a:latin typeface="Tahoma" panose="020B0604030504040204" pitchFamily="34" charset="0"/>
                <a:ea typeface="Tahoma" panose="020B0604030504040204" pitchFamily="34" charset="0"/>
                <a:cs typeface="Tahoma" panose="020B0604030504040204" pitchFamily="34" charset="0"/>
              </a:rPr>
              <a:t> </a:t>
            </a:r>
            <a:r>
              <a:rPr lang="fr-FR" sz="3100" dirty="0" err="1">
                <a:latin typeface="Tahoma" panose="020B0604030504040204" pitchFamily="34" charset="0"/>
                <a:ea typeface="Tahoma" panose="020B0604030504040204" pitchFamily="34" charset="0"/>
                <a:cs typeface="Tahoma" panose="020B0604030504040204" pitchFamily="34" charset="0"/>
              </a:rPr>
              <a:t>with</a:t>
            </a:r>
            <a:r>
              <a:rPr lang="fr-FR" sz="3100" dirty="0">
                <a:latin typeface="Tahoma" panose="020B0604030504040204" pitchFamily="34" charset="0"/>
                <a:ea typeface="Tahoma" panose="020B0604030504040204" pitchFamily="34" charset="0"/>
                <a:cs typeface="Tahoma" panose="020B0604030504040204" pitchFamily="34" charset="0"/>
              </a:rPr>
              <a:t> E</a:t>
            </a:r>
            <a:r>
              <a:rPr lang="en-US" sz="3100" dirty="0">
                <a:latin typeface="Tahoma" panose="020B0604030504040204" pitchFamily="34" charset="0"/>
                <a:ea typeface="Tahoma" panose="020B0604030504040204" pitchFamily="34" charset="0"/>
                <a:cs typeface="Tahoma" panose="020B0604030504040204" pitchFamily="34" charset="0"/>
              </a:rPr>
              <a:t>SC Clermont MSc programs </a:t>
            </a:r>
          </a:p>
          <a:p>
            <a:pPr>
              <a:buFont typeface="Wingdings" panose="05000000000000000000" pitchFamily="2" charset="2"/>
              <a:buChar char="§"/>
            </a:pPr>
            <a:r>
              <a:rPr lang="en-US" sz="3100" dirty="0">
                <a:latin typeface="Tahoma" panose="020B0604030504040204" pitchFamily="34" charset="0"/>
                <a:ea typeface="Tahoma" panose="020B0604030504040204" pitchFamily="34" charset="0"/>
                <a:cs typeface="Tahoma" panose="020B0604030504040204" pitchFamily="34" charset="0"/>
              </a:rPr>
              <a:t>Indicators of the </a:t>
            </a:r>
            <a:r>
              <a:rPr lang="en-US" sz="3100" b="1" dirty="0">
                <a:latin typeface="Tahoma" panose="020B0604030504040204" pitchFamily="34" charset="0"/>
                <a:ea typeface="Tahoma" panose="020B0604030504040204" pitchFamily="34" charset="0"/>
                <a:cs typeface="Tahoma" panose="020B0604030504040204" pitchFamily="34" charset="0"/>
              </a:rPr>
              <a:t>professional integration </a:t>
            </a:r>
            <a:r>
              <a:rPr lang="en-US" sz="3100" dirty="0">
                <a:latin typeface="Tahoma" panose="020B0604030504040204" pitchFamily="34" charset="0"/>
                <a:ea typeface="Tahoma" panose="020B0604030504040204" pitchFamily="34" charset="0"/>
                <a:cs typeface="Tahoma" panose="020B0604030504040204" pitchFamily="34" charset="0"/>
              </a:rPr>
              <a:t>survey:</a:t>
            </a:r>
          </a:p>
          <a:p>
            <a:pPr lvl="1">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81% of graduates found a job in less than two months</a:t>
            </a:r>
          </a:p>
          <a:p>
            <a:pPr lvl="1">
              <a:buFont typeface="Wingdings" panose="05000000000000000000" pitchFamily="2" charset="2"/>
              <a:buChar char="§"/>
            </a:pPr>
            <a:r>
              <a:rPr lang="en-US" sz="2700" dirty="0">
                <a:latin typeface="Tahoma" panose="020B0604030504040204" pitchFamily="34" charset="0"/>
                <a:ea typeface="Tahoma" panose="020B0604030504040204" pitchFamily="34" charset="0"/>
                <a:cs typeface="Tahoma" panose="020B0604030504040204" pitchFamily="34" charset="0"/>
              </a:rPr>
              <a:t>87% of graduates found a job within 6 months</a:t>
            </a:r>
            <a:endParaRPr lang="en-US" b="1" dirty="0"/>
          </a:p>
          <a:p>
            <a:endParaRPr kumimoji="0" lang="en-US" sz="2800" b="1" i="0" u="none" strike="noStrike" kern="1200" cap="none" spc="0" normalizeH="0" baseline="0" noProof="0" dirty="0">
              <a:ln>
                <a:noFill/>
              </a:ln>
              <a:effectLst/>
              <a:uLnTx/>
              <a:uFillTx/>
              <a:latin typeface="League Spartan Bold"/>
              <a:ea typeface="+mn-ea"/>
              <a:cs typeface="+mn-cs"/>
            </a:endParaRPr>
          </a:p>
          <a:p>
            <a:endParaRPr lang="en-US" dirty="0"/>
          </a:p>
        </p:txBody>
      </p:sp>
      <p:sp>
        <p:nvSpPr>
          <p:cNvPr id="3" name="Titre 2">
            <a:extLst>
              <a:ext uri="{FF2B5EF4-FFF2-40B4-BE49-F238E27FC236}">
                <a16:creationId xmlns:a16="http://schemas.microsoft.com/office/drawing/2014/main" id="{9F47E85C-D44B-4705-9894-CD491C76A4DE}"/>
              </a:ext>
            </a:extLst>
          </p:cNvPr>
          <p:cNvSpPr>
            <a:spLocks noGrp="1"/>
          </p:cNvSpPr>
          <p:nvPr>
            <p:ph type="title"/>
          </p:nvPr>
        </p:nvSpPr>
        <p:spPr/>
        <p:txBody>
          <a:bodyPr>
            <a:normAutofit fontScale="90000"/>
          </a:bodyPr>
          <a:lstStyle/>
          <a:p>
            <a:r>
              <a:rPr lang="en-US" dirty="0"/>
              <a:t>Master in Management / Master Grande Ecole Program</a:t>
            </a:r>
          </a:p>
        </p:txBody>
      </p:sp>
    </p:spTree>
    <p:extLst>
      <p:ext uri="{BB962C8B-B14F-4D97-AF65-F5344CB8AC3E}">
        <p14:creationId xmlns:p14="http://schemas.microsoft.com/office/powerpoint/2010/main" val="1202174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5BAAD5E-1C65-4113-A1B3-80C2DF613E2A}"/>
              </a:ext>
            </a:extLst>
          </p:cNvPr>
          <p:cNvSpPr>
            <a:spLocks noGrp="1"/>
          </p:cNvSpPr>
          <p:nvPr>
            <p:ph type="dt" sz="half" idx="10"/>
          </p:nvPr>
        </p:nvSpPr>
        <p:spPr/>
        <p:txBody>
          <a:bodyPr/>
          <a:lstStyle/>
          <a:p>
            <a:fld id="{77FF673D-098B-42C8-9006-C21F024A964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349E5078-7F96-4FB5-AAB3-383C0813C2EB}"/>
              </a:ext>
            </a:extLst>
          </p:cNvPr>
          <p:cNvSpPr>
            <a:spLocks noGrp="1"/>
          </p:cNvSpPr>
          <p:nvPr>
            <p:ph type="sldNum" sz="quarter" idx="12"/>
          </p:nvPr>
        </p:nvSpPr>
        <p:spPr/>
        <p:txBody>
          <a:bodyPr/>
          <a:lstStyle/>
          <a:p>
            <a:fld id="{8BE5A28F-0D0E-4FA3-9A8F-54F35CF4AC11}" type="slidenum">
              <a:rPr lang="fr-FR" smtClean="0"/>
              <a:t>2</a:t>
            </a:fld>
            <a:endParaRPr lang="fr-FR"/>
          </a:p>
        </p:txBody>
      </p:sp>
      <p:sp>
        <p:nvSpPr>
          <p:cNvPr id="6" name="Titre 5">
            <a:extLst>
              <a:ext uri="{FF2B5EF4-FFF2-40B4-BE49-F238E27FC236}">
                <a16:creationId xmlns:a16="http://schemas.microsoft.com/office/drawing/2014/main" id="{8D9E5017-FD00-4FEE-B0E9-E28840566D5C}"/>
              </a:ext>
            </a:extLst>
          </p:cNvPr>
          <p:cNvSpPr>
            <a:spLocks noGrp="1"/>
          </p:cNvSpPr>
          <p:nvPr>
            <p:ph type="title"/>
          </p:nvPr>
        </p:nvSpPr>
        <p:spPr>
          <a:xfrm>
            <a:off x="838200" y="598949"/>
            <a:ext cx="10515600" cy="1325563"/>
          </a:xfrm>
        </p:spPr>
        <p:txBody>
          <a:bodyPr/>
          <a:lstStyle/>
          <a:p>
            <a:r>
              <a:rPr lang="en-US" dirty="0"/>
              <a:t>Studies at the ESC Clermont BS</a:t>
            </a:r>
          </a:p>
        </p:txBody>
      </p:sp>
      <p:pic>
        <p:nvPicPr>
          <p:cNvPr id="7" name="Image 6">
            <a:extLst>
              <a:ext uri="{FF2B5EF4-FFF2-40B4-BE49-F238E27FC236}">
                <a16:creationId xmlns:a16="http://schemas.microsoft.com/office/drawing/2014/main" id="{66EA2C2A-BE68-4EF2-8FF4-CB66E4B7FA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5148" y="1875541"/>
            <a:ext cx="6994433" cy="4663372"/>
          </a:xfrm>
          <a:prstGeom prst="rect">
            <a:avLst/>
          </a:prstGeom>
        </p:spPr>
      </p:pic>
    </p:spTree>
    <p:extLst>
      <p:ext uri="{BB962C8B-B14F-4D97-AF65-F5344CB8AC3E}">
        <p14:creationId xmlns:p14="http://schemas.microsoft.com/office/powerpoint/2010/main" val="3082969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E8546BE-813A-4974-AEFA-91EBC0B16267}"/>
              </a:ext>
            </a:extLst>
          </p:cNvPr>
          <p:cNvSpPr>
            <a:spLocks noGrp="1"/>
          </p:cNvSpPr>
          <p:nvPr>
            <p:ph type="dt" sz="half" idx="10"/>
          </p:nvPr>
        </p:nvSpPr>
        <p:spPr/>
        <p:txBody>
          <a:bodyPr/>
          <a:lstStyle/>
          <a:p>
            <a:fld id="{3E4BE5F8-6342-4E9E-893D-6C4682A984A8}" type="datetime1">
              <a:rPr lang="fr-FR" smtClean="0"/>
              <a:t>17/10/2024</a:t>
            </a:fld>
            <a:endParaRPr lang="fr-FR"/>
          </a:p>
        </p:txBody>
      </p:sp>
      <p:sp>
        <p:nvSpPr>
          <p:cNvPr id="5" name="Espace réservé du numéro de diapositive 4">
            <a:extLst>
              <a:ext uri="{FF2B5EF4-FFF2-40B4-BE49-F238E27FC236}">
                <a16:creationId xmlns:a16="http://schemas.microsoft.com/office/drawing/2014/main" id="{E51DFFB2-2E5F-4CFD-9B67-C8022EEC31F5}"/>
              </a:ext>
            </a:extLst>
          </p:cNvPr>
          <p:cNvSpPr>
            <a:spLocks noGrp="1"/>
          </p:cNvSpPr>
          <p:nvPr>
            <p:ph type="sldNum" sz="quarter" idx="12"/>
          </p:nvPr>
        </p:nvSpPr>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20</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 name="Titre 5">
            <a:extLst>
              <a:ext uri="{FF2B5EF4-FFF2-40B4-BE49-F238E27FC236}">
                <a16:creationId xmlns:a16="http://schemas.microsoft.com/office/drawing/2014/main" id="{3C8C2708-0327-4680-AA69-586383492037}"/>
              </a:ext>
            </a:extLst>
          </p:cNvPr>
          <p:cNvSpPr>
            <a:spLocks noGrp="1"/>
          </p:cNvSpPr>
          <p:nvPr>
            <p:ph type="title"/>
          </p:nvPr>
        </p:nvSpPr>
        <p:spPr/>
        <p:txBody>
          <a:bodyPr/>
          <a:lstStyle/>
          <a:p>
            <a:r>
              <a:rPr lang="en-US" dirty="0"/>
              <a:t>Majors available in the last year</a:t>
            </a:r>
            <a:endParaRPr lang="fr-FR" dirty="0"/>
          </a:p>
        </p:txBody>
      </p:sp>
      <p:sp>
        <p:nvSpPr>
          <p:cNvPr id="7" name="Espace réservé du contenu 2">
            <a:extLst>
              <a:ext uri="{FF2B5EF4-FFF2-40B4-BE49-F238E27FC236}">
                <a16:creationId xmlns:a16="http://schemas.microsoft.com/office/drawing/2014/main" id="{6F75B305-8BE4-405E-A3E3-75AA3D82DBF4}"/>
              </a:ext>
            </a:extLst>
          </p:cNvPr>
          <p:cNvSpPr txBox="1">
            <a:spLocks/>
          </p:cNvSpPr>
          <p:nvPr/>
        </p:nvSpPr>
        <p:spPr>
          <a:xfrm>
            <a:off x="586667" y="1080254"/>
            <a:ext cx="11018666" cy="56849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t>1 major of your choice. Choice to be made during the summer </a:t>
            </a:r>
            <a:r>
              <a:rPr lang="en-US" sz="2100" dirty="0"/>
              <a:t>(WARNING: contact your home institution to find out which majors you can select):</a:t>
            </a:r>
            <a:endParaRPr lang="fr-FR" sz="2100" dirty="0"/>
          </a:p>
        </p:txBody>
      </p:sp>
      <p:graphicFrame>
        <p:nvGraphicFramePr>
          <p:cNvPr id="8" name="Espace réservé du contenu 6">
            <a:extLst>
              <a:ext uri="{FF2B5EF4-FFF2-40B4-BE49-F238E27FC236}">
                <a16:creationId xmlns:a16="http://schemas.microsoft.com/office/drawing/2014/main" id="{76D7F2F5-19BF-4DED-A776-E6063ED34DA6}"/>
              </a:ext>
            </a:extLst>
          </p:cNvPr>
          <p:cNvGraphicFramePr>
            <a:graphicFrameLocks/>
          </p:cNvGraphicFramePr>
          <p:nvPr>
            <p:extLst>
              <p:ext uri="{D42A27DB-BD31-4B8C-83A1-F6EECF244321}">
                <p14:modId xmlns:p14="http://schemas.microsoft.com/office/powerpoint/2010/main" val="2323689923"/>
              </p:ext>
            </p:extLst>
          </p:nvPr>
        </p:nvGraphicFramePr>
        <p:xfrm>
          <a:off x="735496" y="1821267"/>
          <a:ext cx="10618304" cy="4535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8573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838200" y="1825625"/>
            <a:ext cx="10515600" cy="4351338"/>
          </a:xfrm>
        </p:spPr>
        <p:txBody>
          <a:bodyPr>
            <a:normAutofit/>
          </a:bodyPr>
          <a:lstStyle/>
          <a:p>
            <a:endParaRPr lang="fr-FR" dirty="0">
              <a:solidFill>
                <a:schemeClr val="tx1"/>
              </a:solidFill>
            </a:endParaRPr>
          </a:p>
          <a:p>
            <a:pPr lvl="1"/>
            <a:endParaRPr lang="fr-FR" sz="2600" dirty="0"/>
          </a:p>
          <a:p>
            <a:pPr marL="85725" indent="0">
              <a:buNone/>
            </a:pPr>
            <a:endParaRPr lang="fr-FR" dirty="0"/>
          </a:p>
        </p:txBody>
      </p:sp>
      <p:sp>
        <p:nvSpPr>
          <p:cNvPr id="3" name="Titre 2"/>
          <p:cNvSpPr>
            <a:spLocks noGrp="1"/>
          </p:cNvSpPr>
          <p:nvPr>
            <p:ph type="title"/>
          </p:nvPr>
        </p:nvSpPr>
        <p:spPr/>
        <p:txBody>
          <a:bodyPr>
            <a:normAutofit/>
          </a:bodyPr>
          <a:lstStyle/>
          <a:p>
            <a:r>
              <a:rPr lang="fr-FR" dirty="0"/>
              <a:t>Access and admission </a:t>
            </a:r>
            <a:r>
              <a:rPr lang="fr-FR" dirty="0" err="1"/>
              <a:t>requirements</a:t>
            </a:r>
            <a:endParaRPr lang="fr-FR" dirty="0"/>
          </a:p>
        </p:txBody>
      </p:sp>
      <p:graphicFrame>
        <p:nvGraphicFramePr>
          <p:cNvPr id="6" name="Tableau 8">
            <a:extLst>
              <a:ext uri="{FF2B5EF4-FFF2-40B4-BE49-F238E27FC236}">
                <a16:creationId xmlns:a16="http://schemas.microsoft.com/office/drawing/2014/main" id="{7C0CC99C-829E-4CE1-BA20-3BCA61516171}"/>
              </a:ext>
            </a:extLst>
          </p:cNvPr>
          <p:cNvGraphicFramePr>
            <a:graphicFrameLocks noGrp="1"/>
          </p:cNvGraphicFramePr>
          <p:nvPr>
            <p:extLst>
              <p:ext uri="{D42A27DB-BD31-4B8C-83A1-F6EECF244321}">
                <p14:modId xmlns:p14="http://schemas.microsoft.com/office/powerpoint/2010/main" val="2480078866"/>
              </p:ext>
            </p:extLst>
          </p:nvPr>
        </p:nvGraphicFramePr>
        <p:xfrm>
          <a:off x="235225" y="1074566"/>
          <a:ext cx="11721553" cy="5478136"/>
        </p:xfrm>
        <a:graphic>
          <a:graphicData uri="http://schemas.openxmlformats.org/drawingml/2006/table">
            <a:tbl>
              <a:tblPr firstRow="1" bandRow="1">
                <a:tableStyleId>{7DF18680-E054-41AD-8BC1-D1AEF772440D}</a:tableStyleId>
              </a:tblPr>
              <a:tblGrid>
                <a:gridCol w="1538867">
                  <a:extLst>
                    <a:ext uri="{9D8B030D-6E8A-4147-A177-3AD203B41FA5}">
                      <a16:colId xmlns:a16="http://schemas.microsoft.com/office/drawing/2014/main" val="3222839627"/>
                    </a:ext>
                  </a:extLst>
                </a:gridCol>
                <a:gridCol w="1141046">
                  <a:extLst>
                    <a:ext uri="{9D8B030D-6E8A-4147-A177-3AD203B41FA5}">
                      <a16:colId xmlns:a16="http://schemas.microsoft.com/office/drawing/2014/main" val="1889642001"/>
                    </a:ext>
                  </a:extLst>
                </a:gridCol>
                <a:gridCol w="1039447">
                  <a:extLst>
                    <a:ext uri="{9D8B030D-6E8A-4147-A177-3AD203B41FA5}">
                      <a16:colId xmlns:a16="http://schemas.microsoft.com/office/drawing/2014/main" val="1726305237"/>
                    </a:ext>
                  </a:extLst>
                </a:gridCol>
                <a:gridCol w="3462215">
                  <a:extLst>
                    <a:ext uri="{9D8B030D-6E8A-4147-A177-3AD203B41FA5}">
                      <a16:colId xmlns:a16="http://schemas.microsoft.com/office/drawing/2014/main" val="1594120624"/>
                    </a:ext>
                  </a:extLst>
                </a:gridCol>
                <a:gridCol w="1641231">
                  <a:extLst>
                    <a:ext uri="{9D8B030D-6E8A-4147-A177-3AD203B41FA5}">
                      <a16:colId xmlns:a16="http://schemas.microsoft.com/office/drawing/2014/main" val="3651211052"/>
                    </a:ext>
                  </a:extLst>
                </a:gridCol>
                <a:gridCol w="2898747">
                  <a:extLst>
                    <a:ext uri="{9D8B030D-6E8A-4147-A177-3AD203B41FA5}">
                      <a16:colId xmlns:a16="http://schemas.microsoft.com/office/drawing/2014/main" val="4152876896"/>
                    </a:ext>
                  </a:extLst>
                </a:gridCol>
              </a:tblGrid>
              <a:tr h="231570">
                <a:tc>
                  <a:txBody>
                    <a:bodyPr/>
                    <a:lstStyle/>
                    <a:p>
                      <a:pPr algn="ctr"/>
                      <a:r>
                        <a:rPr lang="en-US" sz="1400" dirty="0"/>
                        <a:t>Entry Requirements*</a:t>
                      </a:r>
                    </a:p>
                  </a:txBody>
                  <a:tcPr anchor="ctr"/>
                </a:tc>
                <a:tc>
                  <a:txBody>
                    <a:bodyPr/>
                    <a:lstStyle/>
                    <a:p>
                      <a:pPr algn="ctr"/>
                      <a:r>
                        <a:rPr lang="en-US" sz="1400" dirty="0"/>
                        <a:t>Length of studies at ESC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Language of the program</a:t>
                      </a:r>
                    </a:p>
                  </a:txBody>
                  <a:tcPr anchor="ctr"/>
                </a:tc>
                <a:tc>
                  <a:txBody>
                    <a:bodyPr/>
                    <a:lstStyle/>
                    <a:p>
                      <a:pPr algn="ctr"/>
                      <a:r>
                        <a:rPr lang="en-US" sz="1400" dirty="0"/>
                        <a:t>Prerequisites</a:t>
                      </a:r>
                    </a:p>
                  </a:txBody>
                  <a:tcPr anchor="ctr"/>
                </a:tc>
                <a:tc>
                  <a:txBody>
                    <a:bodyPr/>
                    <a:lstStyle/>
                    <a:p>
                      <a:pPr algn="ctr"/>
                      <a:r>
                        <a:rPr lang="en-US" sz="1400" dirty="0"/>
                        <a:t>Professional experience</a:t>
                      </a:r>
                    </a:p>
                  </a:txBody>
                  <a:tcPr anchor="ctr"/>
                </a:tc>
                <a:tc>
                  <a:txBody>
                    <a:bodyPr/>
                    <a:lstStyle/>
                    <a:p>
                      <a:pPr algn="ctr"/>
                      <a:r>
                        <a:rPr lang="en-US" sz="1400" dirty="0"/>
                        <a:t>Comments</a:t>
                      </a:r>
                    </a:p>
                  </a:txBody>
                  <a:tcPr anchor="ctr"/>
                </a:tc>
                <a:extLst>
                  <a:ext uri="{0D108BD9-81ED-4DB2-BD59-A6C34878D82A}">
                    <a16:rowId xmlns:a16="http://schemas.microsoft.com/office/drawing/2014/main" val="3864643435"/>
                  </a:ext>
                </a:extLst>
              </a:tr>
              <a:tr h="1514258">
                <a:tc>
                  <a:txBody>
                    <a:bodyPr/>
                    <a:lstStyle/>
                    <a:p>
                      <a:r>
                        <a:rPr lang="en-US" sz="1400" dirty="0"/>
                        <a:t>Pre Master (MGE1)</a:t>
                      </a:r>
                    </a:p>
                  </a:txBody>
                  <a:tcPr/>
                </a:tc>
                <a:tc>
                  <a:txBody>
                    <a:bodyPr/>
                    <a:lstStyle/>
                    <a:p>
                      <a:r>
                        <a:rPr lang="en-US" sz="1400" dirty="0"/>
                        <a:t>3 years</a:t>
                      </a:r>
                    </a:p>
                  </a:txBody>
                  <a:tcPr/>
                </a:tc>
                <a:tc>
                  <a:txBody>
                    <a:bodyPr/>
                    <a:lstStyle/>
                    <a:p>
                      <a:r>
                        <a:rPr lang="en-US" sz="1400" dirty="0"/>
                        <a:t>Choice of French or English</a:t>
                      </a:r>
                    </a:p>
                  </a:txBody>
                  <a:tcPr/>
                </a:tc>
                <a:tc>
                  <a:txBody>
                    <a:bodyPr/>
                    <a:lstStyle/>
                    <a:p>
                      <a:pPr marL="285750" indent="-285750">
                        <a:buFont typeface="Arial" panose="020B0604020202020204" pitchFamily="34" charset="0"/>
                        <a:buChar char="•"/>
                      </a:pPr>
                      <a:r>
                        <a:rPr lang="en-US" sz="1400" dirty="0"/>
                        <a:t>Two years of higher education validated</a:t>
                      </a:r>
                    </a:p>
                    <a:p>
                      <a:pPr marL="285750" indent="-285750">
                        <a:buFont typeface="Arial" panose="020B0604020202020204" pitchFamily="34" charset="0"/>
                        <a:buChar char="•"/>
                      </a:pPr>
                      <a:r>
                        <a:rPr lang="en-US" sz="1400" dirty="0"/>
                        <a:t>TOEFL 80 or equivalent for the English program</a:t>
                      </a:r>
                    </a:p>
                    <a:p>
                      <a:pPr marL="285750" indent="-285750">
                        <a:buFont typeface="Arial" panose="020B0604020202020204" pitchFamily="34" charset="0"/>
                        <a:buChar char="•"/>
                      </a:pPr>
                      <a:r>
                        <a:rPr lang="en-US" sz="1400" dirty="0"/>
                        <a:t>B2 level French test for the French program (exceptions possible)</a:t>
                      </a:r>
                    </a:p>
                  </a:txBody>
                  <a:tcPr/>
                </a:tc>
                <a:tc>
                  <a:txBody>
                    <a:bodyPr/>
                    <a:lstStyle/>
                    <a:p>
                      <a:pPr marL="0" indent="0">
                        <a:buFont typeface="Arial" panose="020B0604020202020204" pitchFamily="34" charset="0"/>
                        <a:buNone/>
                      </a:pPr>
                      <a:r>
                        <a:rPr lang="en-US" sz="1400" dirty="0"/>
                        <a:t>3-month internship in a company starting in June (in France or abroad)</a:t>
                      </a:r>
                    </a:p>
                  </a:txBody>
                  <a:tcPr/>
                </a:tc>
                <a:tc>
                  <a:txBody>
                    <a:bodyPr/>
                    <a:lstStyle/>
                    <a:p>
                      <a:pPr marL="0" indent="0">
                        <a:buFont typeface="Arial" panose="020B0604020202020204" pitchFamily="34" charset="0"/>
                        <a:buNone/>
                      </a:pPr>
                      <a:endParaRPr lang="en-US" sz="1400" dirty="0"/>
                    </a:p>
                  </a:txBody>
                  <a:tcPr/>
                </a:tc>
                <a:extLst>
                  <a:ext uri="{0D108BD9-81ED-4DB2-BD59-A6C34878D82A}">
                    <a16:rowId xmlns:a16="http://schemas.microsoft.com/office/drawing/2014/main" val="3333016604"/>
                  </a:ext>
                </a:extLst>
              </a:tr>
              <a:tr h="1718100">
                <a:tc>
                  <a:txBody>
                    <a:bodyPr/>
                    <a:lstStyle/>
                    <a:p>
                      <a:r>
                        <a:rPr lang="en-US" sz="1400" dirty="0"/>
                        <a:t>Master in Management / Master Grande Ecole 1</a:t>
                      </a:r>
                      <a:r>
                        <a:rPr lang="en-US" sz="1400" baseline="30000" dirty="0"/>
                        <a:t>st</a:t>
                      </a:r>
                      <a:r>
                        <a:rPr lang="en-US" sz="1400" dirty="0"/>
                        <a:t> year (MGE2)</a:t>
                      </a:r>
                    </a:p>
                  </a:txBody>
                  <a:tcPr/>
                </a:tc>
                <a:tc>
                  <a:txBody>
                    <a:bodyPr/>
                    <a:lstStyle/>
                    <a:p>
                      <a:r>
                        <a:rPr lang="en-US" sz="1400" dirty="0"/>
                        <a:t>2 years</a:t>
                      </a:r>
                    </a:p>
                  </a:txBody>
                  <a:tcPr/>
                </a:tc>
                <a:tc>
                  <a:txBody>
                    <a:bodyPr/>
                    <a:lstStyle/>
                    <a:p>
                      <a:r>
                        <a:rPr lang="en-US" sz="1400" dirty="0"/>
                        <a:t>Choice of French or English</a:t>
                      </a:r>
                    </a:p>
                  </a:txBody>
                  <a:tcPr/>
                </a:tc>
                <a:tc>
                  <a:txBody>
                    <a:bodyPr/>
                    <a:lstStyle/>
                    <a:p>
                      <a:pPr marL="285750" indent="-285750">
                        <a:buFont typeface="Arial" panose="020B0604020202020204" pitchFamily="34" charset="0"/>
                        <a:buChar char="•"/>
                      </a:pPr>
                      <a:r>
                        <a:rPr lang="en-US" sz="1400" dirty="0"/>
                        <a:t>Three years of higher education - Bachelor's degree or equivalent</a:t>
                      </a:r>
                    </a:p>
                    <a:p>
                      <a:pPr marL="285750" indent="-285750">
                        <a:buFont typeface="Arial" panose="020B0604020202020204" pitchFamily="34" charset="0"/>
                        <a:buChar char="•"/>
                      </a:pPr>
                      <a:r>
                        <a:rPr lang="en-US" sz="1400" dirty="0"/>
                        <a:t>TOEFL 80 or equivalent for the English program</a:t>
                      </a:r>
                    </a:p>
                    <a:p>
                      <a:pPr marL="285750" indent="-285750">
                        <a:buFont typeface="Arial" panose="020B0604020202020204" pitchFamily="34" charset="0"/>
                        <a:buChar char="•"/>
                      </a:pPr>
                      <a:r>
                        <a:rPr lang="en-US" sz="1400" dirty="0"/>
                        <a:t>B2 level French test for the French program (exceptions possible)</a:t>
                      </a:r>
                    </a:p>
                  </a:txBody>
                  <a:tcPr/>
                </a:tc>
                <a:tc>
                  <a:txBody>
                    <a:bodyPr/>
                    <a:lstStyle/>
                    <a:p>
                      <a:pPr marL="0" indent="0">
                        <a:buFont typeface="Arial" panose="020B0604020202020204" pitchFamily="34" charset="0"/>
                        <a:buNone/>
                      </a:pPr>
                      <a:r>
                        <a:rPr lang="en-US" sz="1400" dirty="0"/>
                        <a:t>3-month internship in a company starting in June (in France or abroad)</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3 possible tracks: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Classic track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24-month work-study track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Audit Expertise Consulting track (French only)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dirty="0"/>
                        <a:t>(Special conditions for the work-study program and the AEC)</a:t>
                      </a:r>
                    </a:p>
                  </a:txBody>
                  <a:tcPr/>
                </a:tc>
                <a:extLst>
                  <a:ext uri="{0D108BD9-81ED-4DB2-BD59-A6C34878D82A}">
                    <a16:rowId xmlns:a16="http://schemas.microsoft.com/office/drawing/2014/main" val="1989539985"/>
                  </a:ext>
                </a:extLst>
              </a:tr>
              <a:tr h="1514258">
                <a:tc>
                  <a:txBody>
                    <a:bodyPr/>
                    <a:lstStyle/>
                    <a:p>
                      <a:r>
                        <a:rPr lang="en-US" sz="1400" dirty="0"/>
                        <a:t>Master in Management / Master Grande Ecole 2nd year (MGE3)</a:t>
                      </a:r>
                    </a:p>
                  </a:txBody>
                  <a:tcPr/>
                </a:tc>
                <a:tc>
                  <a:txBody>
                    <a:bodyPr/>
                    <a:lstStyle/>
                    <a:p>
                      <a:r>
                        <a:rPr lang="en-US" sz="1400" dirty="0"/>
                        <a:t>1 year</a:t>
                      </a:r>
                    </a:p>
                  </a:txBody>
                  <a:tcPr/>
                </a:tc>
                <a:tc>
                  <a:txBody>
                    <a:bodyPr/>
                    <a:lstStyle/>
                    <a:p>
                      <a:r>
                        <a:rPr lang="en-US" sz="1400" dirty="0"/>
                        <a:t>Choice of French or English</a:t>
                      </a:r>
                    </a:p>
                  </a:txBody>
                  <a:tcPr/>
                </a:tc>
                <a:tc>
                  <a:txBody>
                    <a:bodyPr/>
                    <a:lstStyle/>
                    <a:p>
                      <a:pPr marL="285750" indent="-285750">
                        <a:buFont typeface="Arial" panose="020B0604020202020204" pitchFamily="34" charset="0"/>
                        <a:buChar char="•"/>
                      </a:pPr>
                      <a:r>
                        <a:rPr lang="en-US" sz="1400" dirty="0"/>
                        <a:t>4 years of higher education - M1 or equivalent</a:t>
                      </a:r>
                    </a:p>
                    <a:p>
                      <a:pPr marL="285750" indent="-285750">
                        <a:buFont typeface="Arial" panose="020B0604020202020204" pitchFamily="34" charset="0"/>
                        <a:buChar char="•"/>
                      </a:pPr>
                      <a:r>
                        <a:rPr lang="en-US" sz="1400" dirty="0"/>
                        <a:t>TOEFL 80 or equivalent for the English program</a:t>
                      </a:r>
                    </a:p>
                    <a:p>
                      <a:pPr marL="285750" indent="-285750">
                        <a:buFont typeface="Arial" panose="020B0604020202020204" pitchFamily="34" charset="0"/>
                        <a:buChar char="•"/>
                      </a:pPr>
                      <a:r>
                        <a:rPr lang="en-US" sz="1400" dirty="0"/>
                        <a:t>B2 level French test for the French program (exceptions possible)</a:t>
                      </a:r>
                    </a:p>
                  </a:txBody>
                  <a:tcPr/>
                </a:tc>
                <a:tc>
                  <a:txBody>
                    <a:bodyPr/>
                    <a:lstStyle/>
                    <a:p>
                      <a:pPr marL="0" indent="0">
                        <a:buFont typeface="Arial" panose="020B0604020202020204" pitchFamily="34" charset="0"/>
                        <a:buNone/>
                      </a:pPr>
                      <a:r>
                        <a:rPr lang="en-US" sz="1400" dirty="0"/>
                        <a:t>6-month internship in a company starting in January (in France or abroad)</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2 possible tracks: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Classic track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12-month work-study track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dirty="0"/>
                        <a:t>(Special conditions for the work-study program)</a:t>
                      </a:r>
                    </a:p>
                  </a:txBody>
                  <a:tcPr/>
                </a:tc>
                <a:extLst>
                  <a:ext uri="{0D108BD9-81ED-4DB2-BD59-A6C34878D82A}">
                    <a16:rowId xmlns:a16="http://schemas.microsoft.com/office/drawing/2014/main" val="2694858197"/>
                  </a:ext>
                </a:extLst>
              </a:tr>
            </a:tbl>
          </a:graphicData>
        </a:graphic>
      </p:graphicFrame>
      <p:sp>
        <p:nvSpPr>
          <p:cNvPr id="7" name="ZoneTexte 6">
            <a:extLst>
              <a:ext uri="{FF2B5EF4-FFF2-40B4-BE49-F238E27FC236}">
                <a16:creationId xmlns:a16="http://schemas.microsoft.com/office/drawing/2014/main" id="{7E3CC6BF-6CFA-44AA-9E3D-86CDB0E851AB}"/>
              </a:ext>
            </a:extLst>
          </p:cNvPr>
          <p:cNvSpPr txBox="1"/>
          <p:nvPr/>
        </p:nvSpPr>
        <p:spPr>
          <a:xfrm>
            <a:off x="471555" y="6488668"/>
            <a:ext cx="11485220" cy="369332"/>
          </a:xfrm>
          <a:prstGeom prst="rect">
            <a:avLst/>
          </a:prstGeom>
          <a:noFill/>
        </p:spPr>
        <p:txBody>
          <a:bodyPr wrap="square" rtlCol="0">
            <a:spAutoFit/>
          </a:bodyPr>
          <a:lstStyle/>
          <a:p>
            <a:r>
              <a:rPr lang="en-US" dirty="0"/>
              <a:t>* </a:t>
            </a:r>
            <a:r>
              <a:rPr lang="en-US" sz="1600" i="1" dirty="0"/>
              <a:t>Please check with your home institution to ensure that this access route is included in our partnership agreement</a:t>
            </a:r>
          </a:p>
        </p:txBody>
      </p:sp>
    </p:spTree>
    <p:extLst>
      <p:ext uri="{BB962C8B-B14F-4D97-AF65-F5344CB8AC3E}">
        <p14:creationId xmlns:p14="http://schemas.microsoft.com/office/powerpoint/2010/main" val="3768274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5BAAD5E-1C65-4113-A1B3-80C2DF613E2A}"/>
              </a:ext>
            </a:extLst>
          </p:cNvPr>
          <p:cNvSpPr>
            <a:spLocks noGrp="1"/>
          </p:cNvSpPr>
          <p:nvPr>
            <p:ph type="dt" sz="half" idx="10"/>
          </p:nvPr>
        </p:nvSpPr>
        <p:spPr/>
        <p:txBody>
          <a:bodyPr/>
          <a:lstStyle/>
          <a:p>
            <a:fld id="{77FF673D-098B-42C8-9006-C21F024A964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349E5078-7F96-4FB5-AAB3-383C0813C2EB}"/>
              </a:ext>
            </a:extLst>
          </p:cNvPr>
          <p:cNvSpPr>
            <a:spLocks noGrp="1"/>
          </p:cNvSpPr>
          <p:nvPr>
            <p:ph type="sldNum" sz="quarter" idx="12"/>
          </p:nvPr>
        </p:nvSpPr>
        <p:spPr/>
        <p:txBody>
          <a:bodyPr/>
          <a:lstStyle/>
          <a:p>
            <a:fld id="{8BE5A28F-0D0E-4FA3-9A8F-54F35CF4AC11}" type="slidenum">
              <a:rPr lang="fr-FR" smtClean="0"/>
              <a:t>22</a:t>
            </a:fld>
            <a:endParaRPr lang="fr-FR" dirty="0"/>
          </a:p>
        </p:txBody>
      </p:sp>
      <p:sp>
        <p:nvSpPr>
          <p:cNvPr id="6" name="Titre 5">
            <a:extLst>
              <a:ext uri="{FF2B5EF4-FFF2-40B4-BE49-F238E27FC236}">
                <a16:creationId xmlns:a16="http://schemas.microsoft.com/office/drawing/2014/main" id="{8D9E5017-FD00-4FEE-B0E9-E28840566D5C}"/>
              </a:ext>
            </a:extLst>
          </p:cNvPr>
          <p:cNvSpPr>
            <a:spLocks noGrp="1"/>
          </p:cNvSpPr>
          <p:nvPr>
            <p:ph type="title"/>
          </p:nvPr>
        </p:nvSpPr>
        <p:spPr>
          <a:xfrm>
            <a:off x="1007166" y="-201957"/>
            <a:ext cx="10515600" cy="1325563"/>
          </a:xfrm>
        </p:spPr>
        <p:txBody>
          <a:bodyPr/>
          <a:lstStyle/>
          <a:p>
            <a:r>
              <a:rPr lang="en-US" dirty="0"/>
              <a:t>Master of Science Programs</a:t>
            </a:r>
          </a:p>
        </p:txBody>
      </p:sp>
      <p:pic>
        <p:nvPicPr>
          <p:cNvPr id="8" name="Image 7">
            <a:extLst>
              <a:ext uri="{FF2B5EF4-FFF2-40B4-BE49-F238E27FC236}">
                <a16:creationId xmlns:a16="http://schemas.microsoft.com/office/drawing/2014/main" id="{0EC2EC89-5927-428E-92A9-457769CF15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5694" y="1051402"/>
            <a:ext cx="7434471" cy="4956314"/>
          </a:xfrm>
          <a:prstGeom prst="rect">
            <a:avLst/>
          </a:prstGeom>
        </p:spPr>
      </p:pic>
      <p:sp>
        <p:nvSpPr>
          <p:cNvPr id="7" name="Espace réservé du contenu 1">
            <a:extLst>
              <a:ext uri="{FF2B5EF4-FFF2-40B4-BE49-F238E27FC236}">
                <a16:creationId xmlns:a16="http://schemas.microsoft.com/office/drawing/2014/main" id="{2FF8F5EE-8318-478D-8EF9-E3AEA842F5A4}"/>
              </a:ext>
            </a:extLst>
          </p:cNvPr>
          <p:cNvSpPr>
            <a:spLocks noGrp="1"/>
          </p:cNvSpPr>
          <p:nvPr>
            <p:ph idx="4294967295"/>
          </p:nvPr>
        </p:nvSpPr>
        <p:spPr>
          <a:xfrm>
            <a:off x="2425148" y="6164247"/>
            <a:ext cx="7696200" cy="749329"/>
          </a:xfrm>
        </p:spPr>
        <p:txBody>
          <a:bodyPr>
            <a:normAutofit fontScale="85000" lnSpcReduction="20000"/>
          </a:bodyPr>
          <a:lstStyle/>
          <a:p>
            <a:r>
              <a:rPr lang="en-US" dirty="0">
                <a:solidFill>
                  <a:schemeClr val="bg1"/>
                </a:solidFill>
              </a:rPr>
              <a:t>Overview of the </a:t>
            </a:r>
            <a:r>
              <a:rPr lang="en-US" dirty="0" err="1">
                <a:solidFill>
                  <a:schemeClr val="bg1"/>
                </a:solidFill>
              </a:rPr>
              <a:t>Progams</a:t>
            </a:r>
            <a:endParaRPr lang="en-US" dirty="0">
              <a:solidFill>
                <a:schemeClr val="bg1"/>
              </a:solidFill>
            </a:endParaRPr>
          </a:p>
          <a:p>
            <a:r>
              <a:rPr lang="en-US" dirty="0">
                <a:solidFill>
                  <a:schemeClr val="bg1"/>
                </a:solidFill>
              </a:rPr>
              <a:t>Access and Admission Requirements</a:t>
            </a:r>
          </a:p>
        </p:txBody>
      </p:sp>
    </p:spTree>
    <p:extLst>
      <p:ext uri="{BB962C8B-B14F-4D97-AF65-F5344CB8AC3E}">
        <p14:creationId xmlns:p14="http://schemas.microsoft.com/office/powerpoint/2010/main" val="4268604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E2CFC83-D667-48D4-98E7-8A835D27C65C}"/>
              </a:ext>
            </a:extLst>
          </p:cNvPr>
          <p:cNvSpPr>
            <a:spLocks noGrp="1"/>
          </p:cNvSpPr>
          <p:nvPr>
            <p:ph idx="4294967295"/>
          </p:nvPr>
        </p:nvSpPr>
        <p:spPr>
          <a:xfrm>
            <a:off x="4149969" y="1242391"/>
            <a:ext cx="7823199" cy="5522845"/>
          </a:xfrm>
        </p:spPr>
        <p:txBody>
          <a:bodyPr>
            <a:normAutofit fontScale="85000" lnSpcReduction="10000"/>
          </a:bodyPr>
          <a:lstStyle/>
          <a:p>
            <a:pPr>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Taught 100% in English and accredited by the CGE</a:t>
            </a:r>
          </a:p>
          <a:p>
            <a:pPr>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Two academic semesters + one semester of internship</a:t>
            </a:r>
          </a:p>
          <a:p>
            <a:pPr>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Specialized expertise in specific fields of activity:</a:t>
            </a:r>
          </a:p>
          <a:p>
            <a:pPr lvl="1"/>
            <a:r>
              <a:rPr lang="fr-FR" dirty="0"/>
              <a:t>Business Intelligence &amp; Analytics</a:t>
            </a:r>
          </a:p>
          <a:p>
            <a:pPr lvl="1">
              <a:lnSpc>
                <a:spcPct val="120000"/>
              </a:lnSpc>
            </a:pPr>
            <a:r>
              <a:rPr lang="fr-FR" sz="2400" dirty="0"/>
              <a:t>International Commerce &amp; Digital Marketing</a:t>
            </a:r>
          </a:p>
          <a:p>
            <a:pPr lvl="1">
              <a:lnSpc>
                <a:spcPct val="120000"/>
              </a:lnSpc>
            </a:pPr>
            <a:r>
              <a:rPr lang="fr-FR" sz="2400" dirty="0" err="1"/>
              <a:t>Corporate</a:t>
            </a:r>
            <a:r>
              <a:rPr lang="fr-FR" sz="2400" dirty="0"/>
              <a:t> Finance &amp; Fintech</a:t>
            </a:r>
          </a:p>
          <a:p>
            <a:pPr lvl="1">
              <a:lnSpc>
                <a:spcPct val="120000"/>
              </a:lnSpc>
            </a:pPr>
            <a:r>
              <a:rPr lang="fr-FR" sz="2400" dirty="0"/>
              <a:t>Project Management</a:t>
            </a:r>
          </a:p>
          <a:p>
            <a:pPr lvl="1">
              <a:lnSpc>
                <a:spcPct val="120000"/>
              </a:lnSpc>
            </a:pPr>
            <a:r>
              <a:rPr lang="fr-FR" sz="2400" dirty="0" err="1"/>
              <a:t>Purchasing</a:t>
            </a:r>
            <a:r>
              <a:rPr lang="fr-FR" sz="2400" dirty="0"/>
              <a:t> &amp; </a:t>
            </a:r>
            <a:r>
              <a:rPr lang="fr-FR" sz="2400" dirty="0" err="1"/>
              <a:t>Supply</a:t>
            </a:r>
            <a:r>
              <a:rPr lang="fr-FR" sz="2400" dirty="0"/>
              <a:t> Chain Management</a:t>
            </a:r>
            <a:endParaRPr lang="fr-FR" sz="1800" dirty="0"/>
          </a:p>
          <a:p>
            <a:pPr lvl="1">
              <a:lnSpc>
                <a:spcPct val="120000"/>
              </a:lnSpc>
            </a:pPr>
            <a:r>
              <a:rPr lang="en-US" sz="2400" dirty="0"/>
              <a:t>Transforming Mobility</a:t>
            </a:r>
            <a:endParaRPr lang="fr-FR"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Accelerated and career-oriented programs</a:t>
            </a:r>
          </a:p>
          <a:p>
            <a:pPr>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A variety of international and professional career paths</a:t>
            </a:r>
          </a:p>
          <a:p>
            <a:pPr>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Possibility of a Double Degree with the Master in Management</a:t>
            </a:r>
            <a:endParaRPr lang="en-US" sz="2400" dirty="0"/>
          </a:p>
        </p:txBody>
      </p:sp>
      <p:sp>
        <p:nvSpPr>
          <p:cNvPr id="3" name="Titre 2">
            <a:extLst>
              <a:ext uri="{FF2B5EF4-FFF2-40B4-BE49-F238E27FC236}">
                <a16:creationId xmlns:a16="http://schemas.microsoft.com/office/drawing/2014/main" id="{9F47E85C-D44B-4705-9894-CD491C76A4DE}"/>
              </a:ext>
            </a:extLst>
          </p:cNvPr>
          <p:cNvSpPr>
            <a:spLocks noGrp="1"/>
          </p:cNvSpPr>
          <p:nvPr>
            <p:ph type="title"/>
          </p:nvPr>
        </p:nvSpPr>
        <p:spPr/>
        <p:txBody>
          <a:bodyPr>
            <a:normAutofit/>
          </a:bodyPr>
          <a:lstStyle/>
          <a:p>
            <a:r>
              <a:rPr lang="en-US" dirty="0"/>
              <a:t>Masters of Science</a:t>
            </a:r>
          </a:p>
        </p:txBody>
      </p:sp>
    </p:spTree>
    <p:extLst>
      <p:ext uri="{BB962C8B-B14F-4D97-AF65-F5344CB8AC3E}">
        <p14:creationId xmlns:p14="http://schemas.microsoft.com/office/powerpoint/2010/main" val="260954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12EAC22-3A42-46B4-85AA-3F55E8076526}"/>
              </a:ext>
            </a:extLst>
          </p:cNvPr>
          <p:cNvSpPr>
            <a:spLocks noGrp="1"/>
          </p:cNvSpPr>
          <p:nvPr>
            <p:ph type="title"/>
          </p:nvPr>
        </p:nvSpPr>
        <p:spPr>
          <a:xfrm>
            <a:off x="3164304" y="92764"/>
            <a:ext cx="8879914" cy="797574"/>
          </a:xfrm>
        </p:spPr>
        <p:txBody>
          <a:bodyPr>
            <a:noAutofit/>
          </a:bodyPr>
          <a:lstStyle/>
          <a:p>
            <a:r>
              <a:rPr lang="fr-FR" dirty="0"/>
              <a:t>Access and Admission </a:t>
            </a:r>
            <a:r>
              <a:rPr lang="fr-FR" dirty="0" err="1"/>
              <a:t>Requirements</a:t>
            </a:r>
            <a:endParaRPr lang="fr-FR" dirty="0"/>
          </a:p>
        </p:txBody>
      </p:sp>
      <p:graphicFrame>
        <p:nvGraphicFramePr>
          <p:cNvPr id="4" name="Tableau 3">
            <a:extLst>
              <a:ext uri="{FF2B5EF4-FFF2-40B4-BE49-F238E27FC236}">
                <a16:creationId xmlns:a16="http://schemas.microsoft.com/office/drawing/2014/main" id="{C30A2DFF-82B3-49E2-95DE-C30769F5943E}"/>
              </a:ext>
            </a:extLst>
          </p:cNvPr>
          <p:cNvGraphicFramePr>
            <a:graphicFrameLocks noGrp="1"/>
          </p:cNvGraphicFramePr>
          <p:nvPr>
            <p:extLst>
              <p:ext uri="{D42A27DB-BD31-4B8C-83A1-F6EECF244321}">
                <p14:modId xmlns:p14="http://schemas.microsoft.com/office/powerpoint/2010/main" val="2603343941"/>
              </p:ext>
            </p:extLst>
          </p:nvPr>
        </p:nvGraphicFramePr>
        <p:xfrm>
          <a:off x="235223" y="1226894"/>
          <a:ext cx="11721553" cy="4780835"/>
        </p:xfrm>
        <a:graphic>
          <a:graphicData uri="http://schemas.openxmlformats.org/drawingml/2006/table">
            <a:tbl>
              <a:tblPr firstRow="1" bandRow="1">
                <a:tableStyleId>{7DF18680-E054-41AD-8BC1-D1AEF772440D}</a:tableStyleId>
              </a:tblPr>
              <a:tblGrid>
                <a:gridCol w="2418525">
                  <a:extLst>
                    <a:ext uri="{9D8B030D-6E8A-4147-A177-3AD203B41FA5}">
                      <a16:colId xmlns:a16="http://schemas.microsoft.com/office/drawing/2014/main" val="3478733075"/>
                    </a:ext>
                  </a:extLst>
                </a:gridCol>
                <a:gridCol w="1490869">
                  <a:extLst>
                    <a:ext uri="{9D8B030D-6E8A-4147-A177-3AD203B41FA5}">
                      <a16:colId xmlns:a16="http://schemas.microsoft.com/office/drawing/2014/main" val="2697685472"/>
                    </a:ext>
                  </a:extLst>
                </a:gridCol>
                <a:gridCol w="1431235">
                  <a:extLst>
                    <a:ext uri="{9D8B030D-6E8A-4147-A177-3AD203B41FA5}">
                      <a16:colId xmlns:a16="http://schemas.microsoft.com/office/drawing/2014/main" val="947219465"/>
                    </a:ext>
                  </a:extLst>
                </a:gridCol>
                <a:gridCol w="2117033">
                  <a:extLst>
                    <a:ext uri="{9D8B030D-6E8A-4147-A177-3AD203B41FA5}">
                      <a16:colId xmlns:a16="http://schemas.microsoft.com/office/drawing/2014/main" val="1141396123"/>
                    </a:ext>
                  </a:extLst>
                </a:gridCol>
                <a:gridCol w="1888435">
                  <a:extLst>
                    <a:ext uri="{9D8B030D-6E8A-4147-A177-3AD203B41FA5}">
                      <a16:colId xmlns:a16="http://schemas.microsoft.com/office/drawing/2014/main" val="3775184659"/>
                    </a:ext>
                  </a:extLst>
                </a:gridCol>
                <a:gridCol w="2375456">
                  <a:extLst>
                    <a:ext uri="{9D8B030D-6E8A-4147-A177-3AD203B41FA5}">
                      <a16:colId xmlns:a16="http://schemas.microsoft.com/office/drawing/2014/main" val="3506237660"/>
                    </a:ext>
                  </a:extLst>
                </a:gridCol>
              </a:tblGrid>
              <a:tr h="544115">
                <a:tc>
                  <a:txBody>
                    <a:bodyPr/>
                    <a:lstStyle/>
                    <a:p>
                      <a:pPr algn="ctr"/>
                      <a:r>
                        <a:rPr lang="en-US" sz="1400" dirty="0"/>
                        <a:t>Entry Requirements*</a:t>
                      </a:r>
                    </a:p>
                  </a:txBody>
                  <a:tcPr anchor="ctr"/>
                </a:tc>
                <a:tc>
                  <a:txBody>
                    <a:bodyPr/>
                    <a:lstStyle/>
                    <a:p>
                      <a:pPr algn="ctr"/>
                      <a:r>
                        <a:rPr lang="en-US" sz="1400" dirty="0"/>
                        <a:t>Length of studies at ESC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Language of the program</a:t>
                      </a:r>
                    </a:p>
                  </a:txBody>
                  <a:tcPr anchor="ctr"/>
                </a:tc>
                <a:tc>
                  <a:txBody>
                    <a:bodyPr/>
                    <a:lstStyle/>
                    <a:p>
                      <a:pPr algn="ctr"/>
                      <a:r>
                        <a:rPr lang="en-US" sz="1400" dirty="0"/>
                        <a:t>Prerequisites</a:t>
                      </a:r>
                    </a:p>
                  </a:txBody>
                  <a:tcPr anchor="ctr"/>
                </a:tc>
                <a:tc>
                  <a:txBody>
                    <a:bodyPr/>
                    <a:lstStyle/>
                    <a:p>
                      <a:pPr algn="ctr"/>
                      <a:r>
                        <a:rPr lang="en-US" sz="1400" dirty="0"/>
                        <a:t>Professional experience</a:t>
                      </a:r>
                    </a:p>
                  </a:txBody>
                  <a:tcPr anchor="ctr"/>
                </a:tc>
                <a:tc>
                  <a:txBody>
                    <a:bodyPr/>
                    <a:lstStyle/>
                    <a:p>
                      <a:pPr algn="ctr"/>
                      <a:r>
                        <a:rPr lang="en-US" sz="1400" dirty="0"/>
                        <a:t>Comments</a:t>
                      </a:r>
                    </a:p>
                  </a:txBody>
                  <a:tcPr anchor="ctr"/>
                </a:tc>
                <a:extLst>
                  <a:ext uri="{0D108BD9-81ED-4DB2-BD59-A6C34878D82A}">
                    <a16:rowId xmlns:a16="http://schemas.microsoft.com/office/drawing/2014/main" val="823121858"/>
                  </a:ext>
                </a:extLst>
              </a:tr>
              <a:tr h="544115">
                <a:tc>
                  <a:txBody>
                    <a:bodyPr/>
                    <a:lstStyle/>
                    <a:p>
                      <a:pPr algn="l"/>
                      <a:r>
                        <a:rPr lang="en-US" sz="1600" b="0" dirty="0"/>
                        <a:t>Masters of Science</a:t>
                      </a:r>
                    </a:p>
                    <a:p>
                      <a:pPr algn="ctr"/>
                      <a:endParaRPr lang="en-US" sz="1600" dirty="0"/>
                    </a:p>
                    <a:p>
                      <a:pPr marL="0" lvl="0" indent="0">
                        <a:buFont typeface="Arial" panose="020B0604020202020204" pitchFamily="34" charset="0"/>
                        <a:buNone/>
                      </a:pPr>
                      <a:r>
                        <a:rPr lang="fr-FR" sz="1600" dirty="0"/>
                        <a:t>6 </a:t>
                      </a:r>
                      <a:r>
                        <a:rPr lang="fr-FR" sz="1600" dirty="0" err="1"/>
                        <a:t>Specialized</a:t>
                      </a:r>
                      <a:r>
                        <a:rPr lang="fr-FR" sz="1600" dirty="0"/>
                        <a:t> MSc Programs :</a:t>
                      </a:r>
                    </a:p>
                    <a:p>
                      <a:pPr marL="0" lvl="0" indent="0">
                        <a:buFont typeface="Arial" panose="020B0604020202020204" pitchFamily="34" charset="0"/>
                        <a:buNone/>
                      </a:pPr>
                      <a:endParaRPr lang="en-US" sz="1600" dirty="0"/>
                    </a:p>
                    <a:p>
                      <a:pPr marL="285750" lvl="0" indent="-285750" algn="l">
                        <a:buFont typeface="Arial" panose="020B0604020202020204" pitchFamily="34" charset="0"/>
                        <a:buChar char="•"/>
                      </a:pPr>
                      <a:r>
                        <a:rPr lang="en-US" sz="1600" dirty="0"/>
                        <a:t>Business Intelligence &amp; Analytics</a:t>
                      </a:r>
                    </a:p>
                    <a:p>
                      <a:pPr marL="285750" lvl="0" indent="-285750" algn="l">
                        <a:buFont typeface="Arial" panose="020B0604020202020204" pitchFamily="34" charset="0"/>
                        <a:buChar char="•"/>
                      </a:pPr>
                      <a:r>
                        <a:rPr lang="en-US" sz="1600" dirty="0"/>
                        <a:t>International Commerce &amp; Digital Marketing</a:t>
                      </a:r>
                    </a:p>
                    <a:p>
                      <a:pPr marL="285750" lvl="0" indent="-285750" algn="l">
                        <a:buFont typeface="Arial" panose="020B0604020202020204" pitchFamily="34" charset="0"/>
                        <a:buChar char="•"/>
                      </a:pPr>
                      <a:r>
                        <a:rPr lang="en-US" sz="1600" dirty="0"/>
                        <a:t>Corporate Finance &amp; Fintech</a:t>
                      </a:r>
                    </a:p>
                    <a:p>
                      <a:pPr marL="285750" lvl="0" indent="-285750" algn="l">
                        <a:buFont typeface="Arial" panose="020B0604020202020204" pitchFamily="34" charset="0"/>
                        <a:buChar char="•"/>
                      </a:pPr>
                      <a:r>
                        <a:rPr lang="en-US" sz="1600" dirty="0"/>
                        <a:t>Project Management</a:t>
                      </a:r>
                    </a:p>
                    <a:p>
                      <a:pPr marL="285750" lvl="0" indent="-285750" algn="l">
                        <a:buFont typeface="Arial" panose="020B0604020202020204" pitchFamily="34" charset="0"/>
                        <a:buChar char="•"/>
                      </a:pPr>
                      <a:r>
                        <a:rPr lang="en-US" sz="1600" dirty="0"/>
                        <a:t>Purchasing &amp; Supply Chain Management </a:t>
                      </a:r>
                    </a:p>
                    <a:p>
                      <a:pPr marL="285750" lvl="0" indent="-285750" algn="l">
                        <a:buFont typeface="Arial" panose="020B0604020202020204" pitchFamily="34" charset="0"/>
                        <a:buChar char="•"/>
                      </a:pPr>
                      <a:r>
                        <a:rPr lang="en-US" sz="1600" dirty="0"/>
                        <a:t>Transforming Mobility</a:t>
                      </a:r>
                    </a:p>
                    <a:p>
                      <a:pPr algn="ctr"/>
                      <a:endParaRPr lang="en-US" sz="1600" dirty="0">
                        <a:latin typeface="+mn-lt"/>
                      </a:endParaRPr>
                    </a:p>
                  </a:txBody>
                  <a:tcPr anchor="ctr"/>
                </a:tc>
                <a:tc>
                  <a:txBody>
                    <a:bodyPr/>
                    <a:lstStyle/>
                    <a:p>
                      <a:pPr algn="ctr"/>
                      <a:r>
                        <a:rPr lang="en-US" sz="1600" dirty="0"/>
                        <a:t>1 year</a:t>
                      </a:r>
                      <a:endParaRPr lang="en-US" sz="16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100% English</a:t>
                      </a:r>
                      <a:endParaRPr lang="en-US" sz="1600" dirty="0">
                        <a:latin typeface="+mn-lt"/>
                      </a:endParaRPr>
                    </a:p>
                  </a:txBody>
                  <a:tcPr anchor="ctr"/>
                </a:tc>
                <a:tc>
                  <a:txBody>
                    <a:bodyPr/>
                    <a:lstStyle/>
                    <a:p>
                      <a:pPr marL="285750" indent="-285750">
                        <a:buFont typeface="Arial" panose="020B0604020202020204" pitchFamily="34" charset="0"/>
                        <a:buChar char="•"/>
                      </a:pPr>
                      <a:r>
                        <a:rPr lang="en-US" sz="1600" dirty="0"/>
                        <a:t>At least 4 years of higher education - M1 or equivalent</a:t>
                      </a:r>
                    </a:p>
                    <a:p>
                      <a:pPr marL="285750" indent="-285750">
                        <a:buFont typeface="Arial" panose="020B0604020202020204" pitchFamily="34" charset="0"/>
                        <a:buChar char="•"/>
                      </a:pPr>
                      <a:r>
                        <a:rPr lang="en-US" sz="1600" dirty="0"/>
                        <a:t>TOEFL 80 or equivalent for the English program</a:t>
                      </a:r>
                    </a:p>
                    <a:p>
                      <a:pPr marL="285750" indent="-285750">
                        <a:buFont typeface="Arial" panose="020B0604020202020204" pitchFamily="34" charset="0"/>
                        <a:buChar char="•"/>
                      </a:pPr>
                      <a:r>
                        <a:rPr lang="en-US" sz="1600" dirty="0"/>
                        <a:t>B2 level French test for the French program (exceptions possible)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4-month internship starting in June (in France or abroad)</a:t>
                      </a:r>
                      <a:endParaRPr lang="en-US" sz="1600" dirty="0">
                        <a:latin typeface="+mn-lt"/>
                      </a:endParaRPr>
                    </a:p>
                  </a:txBody>
                  <a:tcPr anchor="ctr"/>
                </a:tc>
                <a:tc>
                  <a:txBody>
                    <a:bodyPr/>
                    <a:lstStyle/>
                    <a:p>
                      <a:pPr marL="0" lvl="0" indent="0">
                        <a:buFont typeface="Arial" panose="020B0604020202020204" pitchFamily="34" charset="0"/>
                        <a:buNone/>
                      </a:pPr>
                      <a:r>
                        <a:rPr lang="en-US" sz="1600" dirty="0"/>
                        <a:t>Fast-track program including:</a:t>
                      </a:r>
                    </a:p>
                    <a:p>
                      <a:pPr marL="0" lvl="0" indent="0">
                        <a:buFont typeface="Arial" panose="020B0604020202020204" pitchFamily="34" charset="0"/>
                        <a:buNone/>
                      </a:pPr>
                      <a:endParaRPr lang="en-US" sz="1600" dirty="0"/>
                    </a:p>
                    <a:p>
                      <a:pPr marL="285750" lvl="0" indent="-285750">
                        <a:buFont typeface="Arial" panose="020B0604020202020204" pitchFamily="34" charset="0"/>
                        <a:buChar char="•"/>
                      </a:pPr>
                      <a:r>
                        <a:rPr lang="en-US" sz="1600" dirty="0"/>
                        <a:t>Two semesters of study</a:t>
                      </a:r>
                    </a:p>
                    <a:p>
                      <a:pPr marL="285750" lvl="0" indent="-285750">
                        <a:buFont typeface="Arial" panose="020B0604020202020204" pitchFamily="34" charset="0"/>
                        <a:buChar char="•"/>
                      </a:pPr>
                      <a:r>
                        <a:rPr lang="en-US" sz="1600" dirty="0"/>
                        <a:t>a 4-month work experience </a:t>
                      </a:r>
                    </a:p>
                    <a:p>
                      <a:pPr marL="285750" lvl="0" indent="-285750">
                        <a:buFont typeface="Arial" panose="020B0604020202020204" pitchFamily="34" charset="0"/>
                        <a:buChar char="•"/>
                      </a:pPr>
                      <a:r>
                        <a:rPr lang="en-US" sz="1600" dirty="0"/>
                        <a:t>an internship</a:t>
                      </a:r>
                    </a:p>
                    <a:p>
                      <a:pPr marL="285750" lvl="0" indent="-285750">
                        <a:buFont typeface="Arial" panose="020B0604020202020204" pitchFamily="34" charset="0"/>
                        <a:buChar char="•"/>
                      </a:pPr>
                      <a:r>
                        <a:rPr lang="en-US" sz="1600" dirty="0"/>
                        <a:t>a professional thesis and a presentation</a:t>
                      </a:r>
                    </a:p>
                    <a:p>
                      <a:pPr algn="ctr"/>
                      <a:endParaRPr lang="en-US" sz="1600" dirty="0">
                        <a:latin typeface="+mn-lt"/>
                      </a:endParaRPr>
                    </a:p>
                  </a:txBody>
                  <a:tcPr anchor="ctr"/>
                </a:tc>
                <a:extLst>
                  <a:ext uri="{0D108BD9-81ED-4DB2-BD59-A6C34878D82A}">
                    <a16:rowId xmlns:a16="http://schemas.microsoft.com/office/drawing/2014/main" val="2814472727"/>
                  </a:ext>
                </a:extLst>
              </a:tr>
            </a:tbl>
          </a:graphicData>
        </a:graphic>
      </p:graphicFrame>
      <p:sp>
        <p:nvSpPr>
          <p:cNvPr id="8" name="ZoneTexte 7">
            <a:extLst>
              <a:ext uri="{FF2B5EF4-FFF2-40B4-BE49-F238E27FC236}">
                <a16:creationId xmlns:a16="http://schemas.microsoft.com/office/drawing/2014/main" id="{22D22B06-360D-4727-A34D-EB9314DF65DB}"/>
              </a:ext>
            </a:extLst>
          </p:cNvPr>
          <p:cNvSpPr txBox="1"/>
          <p:nvPr/>
        </p:nvSpPr>
        <p:spPr>
          <a:xfrm>
            <a:off x="471555" y="6488668"/>
            <a:ext cx="11485220" cy="369332"/>
          </a:xfrm>
          <a:prstGeom prst="rect">
            <a:avLst/>
          </a:prstGeom>
          <a:noFill/>
        </p:spPr>
        <p:txBody>
          <a:bodyPr wrap="square" rtlCol="0">
            <a:spAutoFit/>
          </a:bodyPr>
          <a:lstStyle/>
          <a:p>
            <a:r>
              <a:rPr lang="en-US" dirty="0"/>
              <a:t>* </a:t>
            </a:r>
            <a:r>
              <a:rPr lang="en-US" sz="1600" i="1" dirty="0"/>
              <a:t>Please check with your home institution to ensure that this access route is included in our partnership agreement</a:t>
            </a:r>
          </a:p>
        </p:txBody>
      </p:sp>
    </p:spTree>
    <p:extLst>
      <p:ext uri="{BB962C8B-B14F-4D97-AF65-F5344CB8AC3E}">
        <p14:creationId xmlns:p14="http://schemas.microsoft.com/office/powerpoint/2010/main" val="3011428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46A9E46-E9D5-4DE3-87C4-CCC96B921029}"/>
              </a:ext>
            </a:extLst>
          </p:cNvPr>
          <p:cNvSpPr>
            <a:spLocks noGrp="1"/>
          </p:cNvSpPr>
          <p:nvPr>
            <p:ph idx="4294967295"/>
          </p:nvPr>
        </p:nvSpPr>
        <p:spPr>
          <a:xfrm>
            <a:off x="2077278" y="5096158"/>
            <a:ext cx="9276522" cy="1841354"/>
          </a:xfrm>
        </p:spPr>
        <p:txBody>
          <a:bodyPr>
            <a:normAutofit/>
          </a:bodyPr>
          <a:lstStyle/>
          <a:p>
            <a:pPr marL="0" indent="0">
              <a:buNone/>
            </a:pPr>
            <a:endParaRPr lang="en-US" sz="2200" dirty="0">
              <a:solidFill>
                <a:schemeClr val="bg1"/>
              </a:solidFill>
            </a:endParaRPr>
          </a:p>
          <a:p>
            <a:endParaRPr lang="en-US" sz="2200" dirty="0">
              <a:solidFill>
                <a:schemeClr val="bg1"/>
              </a:solidFill>
            </a:endParaRPr>
          </a:p>
        </p:txBody>
      </p:sp>
      <p:sp>
        <p:nvSpPr>
          <p:cNvPr id="3" name="Espace réservé de la date 2">
            <a:extLst>
              <a:ext uri="{FF2B5EF4-FFF2-40B4-BE49-F238E27FC236}">
                <a16:creationId xmlns:a16="http://schemas.microsoft.com/office/drawing/2014/main" id="{85BAAD5E-1C65-4113-A1B3-80C2DF613E2A}"/>
              </a:ext>
            </a:extLst>
          </p:cNvPr>
          <p:cNvSpPr>
            <a:spLocks noGrp="1"/>
          </p:cNvSpPr>
          <p:nvPr>
            <p:ph type="dt" sz="half" idx="10"/>
          </p:nvPr>
        </p:nvSpPr>
        <p:spPr/>
        <p:txBody>
          <a:bodyPr/>
          <a:lstStyle/>
          <a:p>
            <a:fld id="{77FF673D-098B-42C8-9006-C21F024A964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349E5078-7F96-4FB5-AAB3-383C0813C2EB}"/>
              </a:ext>
            </a:extLst>
          </p:cNvPr>
          <p:cNvSpPr>
            <a:spLocks noGrp="1"/>
          </p:cNvSpPr>
          <p:nvPr>
            <p:ph type="sldNum" sz="quarter" idx="12"/>
          </p:nvPr>
        </p:nvSpPr>
        <p:spPr/>
        <p:txBody>
          <a:bodyPr/>
          <a:lstStyle/>
          <a:p>
            <a:fld id="{8BE5A28F-0D0E-4FA3-9A8F-54F35CF4AC11}" type="slidenum">
              <a:rPr lang="fr-FR" smtClean="0"/>
              <a:t>25</a:t>
            </a:fld>
            <a:endParaRPr lang="fr-FR"/>
          </a:p>
        </p:txBody>
      </p:sp>
      <p:sp>
        <p:nvSpPr>
          <p:cNvPr id="6" name="Titre 5">
            <a:extLst>
              <a:ext uri="{FF2B5EF4-FFF2-40B4-BE49-F238E27FC236}">
                <a16:creationId xmlns:a16="http://schemas.microsoft.com/office/drawing/2014/main" id="{8D9E5017-FD00-4FEE-B0E9-E28840566D5C}"/>
              </a:ext>
            </a:extLst>
          </p:cNvPr>
          <p:cNvSpPr>
            <a:spLocks noGrp="1"/>
          </p:cNvSpPr>
          <p:nvPr>
            <p:ph type="title"/>
          </p:nvPr>
        </p:nvSpPr>
        <p:spPr>
          <a:xfrm>
            <a:off x="838200" y="-132384"/>
            <a:ext cx="10515600" cy="1325563"/>
          </a:xfrm>
        </p:spPr>
        <p:txBody>
          <a:bodyPr/>
          <a:lstStyle/>
          <a:p>
            <a:r>
              <a:rPr lang="en-US" dirty="0"/>
              <a:t>Practical Information</a:t>
            </a:r>
          </a:p>
        </p:txBody>
      </p:sp>
      <p:pic>
        <p:nvPicPr>
          <p:cNvPr id="8" name="Image 7">
            <a:extLst>
              <a:ext uri="{FF2B5EF4-FFF2-40B4-BE49-F238E27FC236}">
                <a16:creationId xmlns:a16="http://schemas.microsoft.com/office/drawing/2014/main" id="{AFF1755C-735B-47F0-8BFF-AAC69CE5DD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4014" y="1045238"/>
            <a:ext cx="7603971" cy="5069314"/>
          </a:xfrm>
          <a:prstGeom prst="rect">
            <a:avLst/>
          </a:prstGeom>
        </p:spPr>
      </p:pic>
      <p:graphicFrame>
        <p:nvGraphicFramePr>
          <p:cNvPr id="9" name="Tableau 9">
            <a:extLst>
              <a:ext uri="{FF2B5EF4-FFF2-40B4-BE49-F238E27FC236}">
                <a16:creationId xmlns:a16="http://schemas.microsoft.com/office/drawing/2014/main" id="{85864E42-5DA2-4CDC-9878-825E7023C33B}"/>
              </a:ext>
            </a:extLst>
          </p:cNvPr>
          <p:cNvGraphicFramePr>
            <a:graphicFrameLocks noGrp="1"/>
          </p:cNvGraphicFramePr>
          <p:nvPr>
            <p:extLst>
              <p:ext uri="{D42A27DB-BD31-4B8C-83A1-F6EECF244321}">
                <p14:modId xmlns:p14="http://schemas.microsoft.com/office/powerpoint/2010/main" val="2851073679"/>
              </p:ext>
            </p:extLst>
          </p:nvPr>
        </p:nvGraphicFramePr>
        <p:xfrm>
          <a:off x="2077278" y="6114552"/>
          <a:ext cx="8716618" cy="914400"/>
        </p:xfrm>
        <a:graphic>
          <a:graphicData uri="http://schemas.openxmlformats.org/drawingml/2006/table">
            <a:tbl>
              <a:tblPr firstRow="1" bandRow="1">
                <a:tableStyleId>{5C22544A-7EE6-4342-B048-85BDC9FD1C3A}</a:tableStyleId>
              </a:tblPr>
              <a:tblGrid>
                <a:gridCol w="4681331">
                  <a:extLst>
                    <a:ext uri="{9D8B030D-6E8A-4147-A177-3AD203B41FA5}">
                      <a16:colId xmlns:a16="http://schemas.microsoft.com/office/drawing/2014/main" val="3924560372"/>
                    </a:ext>
                  </a:extLst>
                </a:gridCol>
                <a:gridCol w="4035287">
                  <a:extLst>
                    <a:ext uri="{9D8B030D-6E8A-4147-A177-3AD203B41FA5}">
                      <a16:colId xmlns:a16="http://schemas.microsoft.com/office/drawing/2014/main" val="4076263379"/>
                    </a:ext>
                  </a:extLst>
                </a:gridCol>
              </a:tblGrid>
              <a:tr h="370840">
                <a:tc>
                  <a:txBody>
                    <a:bodyPr/>
                    <a:lstStyle/>
                    <a:p>
                      <a:pPr marL="285750" indent="-285750">
                        <a:buFont typeface="Arial" panose="020B0604020202020204" pitchFamily="34" charset="0"/>
                        <a:buChar char="•"/>
                      </a:pPr>
                      <a:r>
                        <a:rPr lang="en-US" sz="1800" b="0" dirty="0">
                          <a:solidFill>
                            <a:schemeClr val="bg1"/>
                          </a:solidFill>
                        </a:rPr>
                        <a:t>Language of Instruction</a:t>
                      </a:r>
                    </a:p>
                    <a:p>
                      <a:pPr marL="285750" indent="-285750">
                        <a:buFont typeface="Arial" panose="020B0604020202020204" pitchFamily="34" charset="0"/>
                        <a:buChar char="•"/>
                      </a:pPr>
                      <a:r>
                        <a:rPr lang="en-US" sz="1800" b="0" dirty="0">
                          <a:solidFill>
                            <a:schemeClr val="bg1"/>
                          </a:solidFill>
                        </a:rPr>
                        <a:t>The Work-Study Program</a:t>
                      </a:r>
                      <a:endParaRPr lang="en-US" sz="1800" b="0" dirty="0">
                        <a:ln>
                          <a:noFill/>
                        </a:ln>
                        <a:no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800" b="0" dirty="0">
                          <a:solidFill>
                            <a:schemeClr val="bg1"/>
                          </a:solidFill>
                        </a:rPr>
                        <a:t>Tuition Fees</a:t>
                      </a:r>
                    </a:p>
                    <a:p>
                      <a:pPr marL="285750" indent="-285750">
                        <a:buFont typeface="Arial" panose="020B0604020202020204" pitchFamily="34" charset="0"/>
                        <a:buChar char="•"/>
                      </a:pPr>
                      <a:r>
                        <a:rPr lang="en-US" sz="1800" b="0" dirty="0">
                          <a:solidFill>
                            <a:schemeClr val="bg1"/>
                          </a:solidFill>
                        </a:rPr>
                        <a:t>Application Procedure</a:t>
                      </a:r>
                    </a:p>
                    <a:p>
                      <a:pPr marL="285750" indent="-285750">
                        <a:buFont typeface="Arial" panose="020B0604020202020204" pitchFamily="34" charset="0"/>
                        <a:buChar char="•"/>
                      </a:pPr>
                      <a:r>
                        <a:rPr lang="en-US" sz="1800" b="0" dirty="0">
                          <a:solidFill>
                            <a:schemeClr val="bg1"/>
                          </a:solidFill>
                        </a:rPr>
                        <a:t>Visa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5074009"/>
                  </a:ext>
                </a:extLst>
              </a:tr>
            </a:tbl>
          </a:graphicData>
        </a:graphic>
      </p:graphicFrame>
    </p:spTree>
    <p:extLst>
      <p:ext uri="{BB962C8B-B14F-4D97-AF65-F5344CB8AC3E}">
        <p14:creationId xmlns:p14="http://schemas.microsoft.com/office/powerpoint/2010/main" val="2214572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AAB18DF4-3BB4-45B1-B2AF-4976C62A0527}"/>
              </a:ext>
            </a:extLst>
          </p:cNvPr>
          <p:cNvSpPr>
            <a:spLocks noGrp="1"/>
          </p:cNvSpPr>
          <p:nvPr>
            <p:ph idx="4294967295"/>
          </p:nvPr>
        </p:nvSpPr>
        <p:spPr>
          <a:xfrm>
            <a:off x="337930" y="1143000"/>
            <a:ext cx="6927574" cy="5213350"/>
          </a:xfrm>
        </p:spPr>
        <p:txBody>
          <a:bodyPr>
            <a:normAutofit fontScale="92500" lnSpcReduction="10000"/>
          </a:bodyPr>
          <a:lstStyle/>
          <a:p>
            <a:pPr marL="342900" lvl="1" indent="-342900">
              <a:lnSpc>
                <a:spcPct val="115000"/>
              </a:lnSpc>
              <a:buFont typeface="Arial" panose="020B0604020202020204" pitchFamily="34" charset="0"/>
              <a:buChar char="•"/>
            </a:pPr>
            <a:r>
              <a:rPr lang="en-US" dirty="0"/>
              <a:t>Bachelor in International Management : 100% English or French (with some modules in English)</a:t>
            </a:r>
          </a:p>
          <a:p>
            <a:pPr marL="342900" lvl="1" indent="-342900">
              <a:lnSpc>
                <a:spcPct val="115000"/>
              </a:lnSpc>
              <a:buFont typeface="Arial" panose="020B0604020202020204" pitchFamily="34" charset="0"/>
              <a:buChar char="•"/>
            </a:pPr>
            <a:r>
              <a:rPr lang="en-US" dirty="0"/>
              <a:t>Master in Management : 100% English / Mix French - English / 100% French</a:t>
            </a:r>
          </a:p>
          <a:p>
            <a:pPr marL="342900" lvl="1" indent="-342900">
              <a:lnSpc>
                <a:spcPct val="115000"/>
              </a:lnSpc>
              <a:buFont typeface="Arial" panose="020B0604020202020204" pitchFamily="34" charset="0"/>
              <a:buChar char="•"/>
            </a:pPr>
            <a:r>
              <a:rPr lang="en-US" dirty="0"/>
              <a:t>Master of Science: 100% English</a:t>
            </a:r>
          </a:p>
          <a:p>
            <a:pPr marL="342900" lvl="1" indent="-342900">
              <a:lnSpc>
                <a:spcPct val="115000"/>
              </a:lnSpc>
              <a:buFont typeface="Arial" panose="020B0604020202020204" pitchFamily="34" charset="0"/>
              <a:buChar char="•"/>
            </a:pPr>
            <a:r>
              <a:rPr lang="en-US" dirty="0"/>
              <a:t>Conditions to attend courses in English: You must provide an official English test at the time of your application</a:t>
            </a:r>
          </a:p>
          <a:p>
            <a:pPr marL="342900" lvl="1" indent="-342900">
              <a:lnSpc>
                <a:spcPct val="115000"/>
              </a:lnSpc>
              <a:buFont typeface="Arial" panose="020B0604020202020204" pitchFamily="34" charset="0"/>
              <a:buChar char="•"/>
            </a:pPr>
            <a:r>
              <a:rPr lang="en-US" dirty="0"/>
              <a:t>Be sure to specify this choice in your application</a:t>
            </a:r>
          </a:p>
          <a:p>
            <a:pPr marL="342900" lvl="1" indent="-342900">
              <a:lnSpc>
                <a:spcPct val="115000"/>
              </a:lnSpc>
              <a:buFont typeface="Arial" panose="020B0604020202020204" pitchFamily="34" charset="0"/>
              <a:buChar char="•"/>
            </a:pPr>
            <a:r>
              <a:rPr lang="en-US" dirty="0"/>
              <a:t>Please note that places are limited and that there is </a:t>
            </a:r>
            <a:r>
              <a:rPr lang="en-US" i="1" dirty="0"/>
              <a:t>no guarantee </a:t>
            </a:r>
            <a:r>
              <a:rPr lang="en-US" dirty="0"/>
              <a:t>that all French-speaking students will be able to take courses in English. Groups are formed at the beginning of the academic year.</a:t>
            </a:r>
            <a:endParaRPr lang="fr-FR" dirty="0"/>
          </a:p>
        </p:txBody>
      </p:sp>
      <p:sp>
        <p:nvSpPr>
          <p:cNvPr id="2" name="Espace réservé de la date 1">
            <a:extLst>
              <a:ext uri="{FF2B5EF4-FFF2-40B4-BE49-F238E27FC236}">
                <a16:creationId xmlns:a16="http://schemas.microsoft.com/office/drawing/2014/main" id="{2758F249-9E87-4800-B287-7D476C9B5642}"/>
              </a:ext>
            </a:extLst>
          </p:cNvPr>
          <p:cNvSpPr>
            <a:spLocks noGrp="1"/>
          </p:cNvSpPr>
          <p:nvPr>
            <p:ph type="dt" sz="half" idx="10"/>
          </p:nvPr>
        </p:nvSpPr>
        <p:spPr/>
        <p:txBody>
          <a:bodyPr/>
          <a:lstStyle/>
          <a:p>
            <a:fld id="{3E4BE5F8-6342-4E9E-893D-6C4682A984A8}" type="datetime1">
              <a:rPr lang="fr-FR" smtClean="0"/>
              <a:t>17/10/2024</a:t>
            </a:fld>
            <a:endParaRPr lang="fr-FR"/>
          </a:p>
        </p:txBody>
      </p:sp>
      <p:sp>
        <p:nvSpPr>
          <p:cNvPr id="5" name="Espace réservé du numéro de diapositive 4">
            <a:extLst>
              <a:ext uri="{FF2B5EF4-FFF2-40B4-BE49-F238E27FC236}">
                <a16:creationId xmlns:a16="http://schemas.microsoft.com/office/drawing/2014/main" id="{852BF062-0DC0-4556-8116-A57E5AA7529C}"/>
              </a:ext>
            </a:extLst>
          </p:cNvPr>
          <p:cNvSpPr>
            <a:spLocks noGrp="1"/>
          </p:cNvSpPr>
          <p:nvPr>
            <p:ph type="sldNum" sz="quarter" idx="12"/>
          </p:nvPr>
        </p:nvSpPr>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26</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6" name="Titre 5">
            <a:extLst>
              <a:ext uri="{FF2B5EF4-FFF2-40B4-BE49-F238E27FC236}">
                <a16:creationId xmlns:a16="http://schemas.microsoft.com/office/drawing/2014/main" id="{0C9D4AEB-81E4-4976-8C55-BCAA37C81E67}"/>
              </a:ext>
            </a:extLst>
          </p:cNvPr>
          <p:cNvSpPr>
            <a:spLocks noGrp="1"/>
          </p:cNvSpPr>
          <p:nvPr>
            <p:ph type="title"/>
          </p:nvPr>
        </p:nvSpPr>
        <p:spPr/>
        <p:txBody>
          <a:bodyPr/>
          <a:lstStyle/>
          <a:p>
            <a:r>
              <a:rPr lang="fr-FR" dirty="0"/>
              <a:t>Program </a:t>
            </a:r>
            <a:r>
              <a:rPr lang="fr-FR" dirty="0" err="1"/>
              <a:t>Languages</a:t>
            </a:r>
            <a:r>
              <a:rPr lang="fr-FR" dirty="0"/>
              <a:t> </a:t>
            </a:r>
            <a:r>
              <a:rPr lang="fr-FR" dirty="0" err="1"/>
              <a:t>Available</a:t>
            </a:r>
            <a:endParaRPr lang="fr-FR" dirty="0"/>
          </a:p>
        </p:txBody>
      </p:sp>
      <p:sp>
        <p:nvSpPr>
          <p:cNvPr id="10" name="Rectangle 9">
            <a:extLst>
              <a:ext uri="{FF2B5EF4-FFF2-40B4-BE49-F238E27FC236}">
                <a16:creationId xmlns:a16="http://schemas.microsoft.com/office/drawing/2014/main" id="{986C7A33-070C-42C5-A9C4-A3FE6BB7C2A0}"/>
              </a:ext>
            </a:extLst>
          </p:cNvPr>
          <p:cNvSpPr/>
          <p:nvPr/>
        </p:nvSpPr>
        <p:spPr>
          <a:xfrm>
            <a:off x="7437218" y="4224130"/>
            <a:ext cx="4047063" cy="222636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WARNING : </a:t>
            </a:r>
            <a:r>
              <a:rPr lang="en-US" dirty="0"/>
              <a:t>To obtain the Master Grande Ecole degree, you must pass the </a:t>
            </a:r>
            <a:r>
              <a:rPr lang="en-US" u="sng" dirty="0"/>
              <a:t>TOEIC</a:t>
            </a:r>
            <a:r>
              <a:rPr lang="en-US" dirty="0"/>
              <a:t> test with a minimum score of 790. Possibility to take the TOEIC test at ESC Clermont (1 free test)</a:t>
            </a:r>
          </a:p>
          <a:p>
            <a:pPr algn="ctr"/>
            <a:endParaRPr lang="en-US" dirty="0"/>
          </a:p>
          <a:p>
            <a:pPr algn="ctr"/>
            <a:r>
              <a:rPr lang="en-US" dirty="0"/>
              <a:t>No other test will be accepted by the graduation jury.</a:t>
            </a:r>
          </a:p>
        </p:txBody>
      </p:sp>
      <p:sp>
        <p:nvSpPr>
          <p:cNvPr id="11" name="Rectangle 10">
            <a:extLst>
              <a:ext uri="{FF2B5EF4-FFF2-40B4-BE49-F238E27FC236}">
                <a16:creationId xmlns:a16="http://schemas.microsoft.com/office/drawing/2014/main" id="{8242793A-CC48-491B-BFC2-21599B857A09}"/>
              </a:ext>
            </a:extLst>
          </p:cNvPr>
          <p:cNvSpPr/>
          <p:nvPr/>
        </p:nvSpPr>
        <p:spPr>
          <a:xfrm>
            <a:off x="7437218" y="1334721"/>
            <a:ext cx="4047063" cy="278007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ENGLISH TEST ACCEPTED FOR THE APPLICATION:</a:t>
            </a:r>
          </a:p>
          <a:p>
            <a:pPr algn="ctr"/>
            <a:endParaRPr lang="en-US" sz="400" b="1" dirty="0">
              <a:solidFill>
                <a:schemeClr val="bg1"/>
              </a:solidFill>
            </a:endParaRPr>
          </a:p>
          <a:p>
            <a:pPr algn="ctr"/>
            <a:r>
              <a:rPr lang="en-US" sz="1400" b="0" i="0" u="none" strike="noStrike" baseline="0" dirty="0">
                <a:solidFill>
                  <a:schemeClr val="bg1"/>
                </a:solidFill>
              </a:rPr>
              <a:t>Native Speaker or TOEFL </a:t>
            </a:r>
            <a:r>
              <a:rPr lang="en-US" sz="1400" b="0" i="0" u="none" strike="noStrike" baseline="0" dirty="0" err="1">
                <a:solidFill>
                  <a:schemeClr val="bg1"/>
                </a:solidFill>
              </a:rPr>
              <a:t>iTP</a:t>
            </a:r>
            <a:r>
              <a:rPr lang="en-US" sz="1400" b="0" i="0" u="none" strike="noStrike" baseline="0" dirty="0">
                <a:solidFill>
                  <a:schemeClr val="bg1"/>
                </a:solidFill>
              </a:rPr>
              <a:t> 550, TOEFL iBT 80, IELTS 6.0, TOEIC 790, Duolingo 115, PTE general Level 3, PTE academic 58, ITEP academic 3,9, Cambridge B2 First or C2 Advanced, or equivalent </a:t>
            </a:r>
            <a:r>
              <a:rPr lang="en-US" sz="1800" b="0" i="0" u="none" strike="noStrike" baseline="0" dirty="0">
                <a:solidFill>
                  <a:schemeClr val="bg1"/>
                </a:solidFill>
              </a:rPr>
              <a:t>	</a:t>
            </a:r>
          </a:p>
          <a:p>
            <a:pPr algn="ctr"/>
            <a:endParaRPr lang="en-US" sz="400" b="0" i="0" u="none" strike="noStrike" baseline="0" dirty="0">
              <a:solidFill>
                <a:schemeClr val="bg1"/>
              </a:solidFill>
            </a:endParaRPr>
          </a:p>
          <a:p>
            <a:pPr algn="ctr"/>
            <a:r>
              <a:rPr lang="en-US" b="1" dirty="0">
                <a:solidFill>
                  <a:schemeClr val="bg1"/>
                </a:solidFill>
              </a:rPr>
              <a:t>FRENCH TEST ACCEPTED FOR THE APPLICATION:</a:t>
            </a:r>
          </a:p>
          <a:p>
            <a:pPr algn="ctr"/>
            <a:endParaRPr lang="en-US" sz="200" b="1" dirty="0">
              <a:solidFill>
                <a:schemeClr val="bg1"/>
              </a:solidFill>
            </a:endParaRPr>
          </a:p>
          <a:p>
            <a:pPr algn="ctr"/>
            <a:r>
              <a:rPr lang="en-US" sz="1400" dirty="0">
                <a:solidFill>
                  <a:schemeClr val="bg1"/>
                </a:solidFill>
              </a:rPr>
              <a:t>TCF B2 or DELF B2</a:t>
            </a:r>
          </a:p>
        </p:txBody>
      </p:sp>
    </p:spTree>
    <p:extLst>
      <p:ext uri="{BB962C8B-B14F-4D97-AF65-F5344CB8AC3E}">
        <p14:creationId xmlns:p14="http://schemas.microsoft.com/office/powerpoint/2010/main" val="2054188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3D390D2-4882-40C4-9952-4B568F03FC3A}"/>
              </a:ext>
            </a:extLst>
          </p:cNvPr>
          <p:cNvSpPr>
            <a:spLocks noGrp="1"/>
          </p:cNvSpPr>
          <p:nvPr>
            <p:ph type="dt" sz="half" idx="10"/>
          </p:nvPr>
        </p:nvSpPr>
        <p:spPr/>
        <p:txBody>
          <a:bodyPr/>
          <a:lstStyle/>
          <a:p>
            <a:fld id="{255E850E-ED2A-4977-85C3-6650EAE4BECE}"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3" name="Espace réservé du numéro de diapositive 2">
            <a:extLst>
              <a:ext uri="{FF2B5EF4-FFF2-40B4-BE49-F238E27FC236}">
                <a16:creationId xmlns:a16="http://schemas.microsoft.com/office/drawing/2014/main" id="{22AF6670-35FD-416C-8347-59A9DFD4D0B7}"/>
              </a:ext>
            </a:extLst>
          </p:cNvPr>
          <p:cNvSpPr>
            <a:spLocks noGrp="1"/>
          </p:cNvSpPr>
          <p:nvPr>
            <p:ph type="sldNum" sz="quarter" idx="12"/>
          </p:nvPr>
        </p:nvSpPr>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27</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contenu 4">
            <a:extLst>
              <a:ext uri="{FF2B5EF4-FFF2-40B4-BE49-F238E27FC236}">
                <a16:creationId xmlns:a16="http://schemas.microsoft.com/office/drawing/2014/main" id="{52AD6FE0-1E5D-45A1-9452-7F7CD00773DA}"/>
              </a:ext>
            </a:extLst>
          </p:cNvPr>
          <p:cNvSpPr>
            <a:spLocks noGrp="1"/>
          </p:cNvSpPr>
          <p:nvPr>
            <p:ph idx="4294967295"/>
          </p:nvPr>
        </p:nvSpPr>
        <p:spPr>
          <a:xfrm>
            <a:off x="218831" y="1232452"/>
            <a:ext cx="7651261" cy="5332471"/>
          </a:xfrm>
        </p:spPr>
        <p:txBody>
          <a:bodyPr>
            <a:normAutofit fontScale="92500" lnSpcReduction="20000"/>
          </a:bodyPr>
          <a:lstStyle/>
          <a:p>
            <a:r>
              <a:rPr lang="en-US" sz="2200" dirty="0"/>
              <a:t>The work-study track is a training system that allows students to alternate periods of theoretical learning at the School and professional immersion in a company. </a:t>
            </a:r>
          </a:p>
          <a:p>
            <a:r>
              <a:rPr lang="en-US" sz="2200" dirty="0"/>
              <a:t>This system exists in the 3rd year of our Bachelor's program and in the Master Grande Ecole program, during the two years of the Master's program or only in the final year.</a:t>
            </a:r>
          </a:p>
          <a:p>
            <a:r>
              <a:rPr lang="en-US" sz="2200" dirty="0"/>
              <a:t>In September 2022, it became possible for new students arriving in France to sign a work-study contract. However, at ESC Clermont, we require students to be physically present in the school during the previous year to get access to the expertise and services provided by our Corporate Relations Department. </a:t>
            </a:r>
          </a:p>
          <a:p>
            <a:r>
              <a:rPr lang="en-US" sz="2200" dirty="0"/>
              <a:t>Students are nevertheless allowed do their own research to find a host company. In this case, the following rules apply :</a:t>
            </a:r>
          </a:p>
          <a:p>
            <a:r>
              <a:rPr lang="en-US" sz="2200" dirty="0"/>
              <a:t>A </a:t>
            </a:r>
            <a:r>
              <a:rPr lang="en-US" sz="2200" b="1" dirty="0"/>
              <a:t>mandatory score of B2 </a:t>
            </a:r>
            <a:r>
              <a:rPr lang="en-US" sz="2200" dirty="0"/>
              <a:t>in a French language test must be provided for the school to sign a work-study contract</a:t>
            </a:r>
            <a:r>
              <a:rPr lang="en-US" sz="2200" b="1" i="1" dirty="0"/>
              <a:t>. </a:t>
            </a:r>
            <a:r>
              <a:rPr lang="en-US" sz="2200" dirty="0"/>
              <a:t>No exceptions are possible)</a:t>
            </a:r>
          </a:p>
          <a:p>
            <a:r>
              <a:rPr lang="en-US" sz="2200" dirty="0"/>
              <a:t>New students wishing to do a work-study program have until </a:t>
            </a:r>
            <a:r>
              <a:rPr lang="en-US" sz="2200" b="1" dirty="0"/>
              <a:t>June 30</a:t>
            </a:r>
            <a:r>
              <a:rPr lang="en-US" sz="2200" b="1" baseline="30000" dirty="0"/>
              <a:t>th</a:t>
            </a:r>
            <a:r>
              <a:rPr lang="en-US" sz="2200" b="1" dirty="0"/>
              <a:t> </a:t>
            </a:r>
            <a:r>
              <a:rPr lang="en-US" sz="2200" dirty="0"/>
              <a:t>at the latest to find their company. No exceptions are possible.</a:t>
            </a:r>
            <a:endParaRPr lang="en-US" dirty="0"/>
          </a:p>
        </p:txBody>
      </p:sp>
      <p:sp>
        <p:nvSpPr>
          <p:cNvPr id="6" name="Titre 5">
            <a:extLst>
              <a:ext uri="{FF2B5EF4-FFF2-40B4-BE49-F238E27FC236}">
                <a16:creationId xmlns:a16="http://schemas.microsoft.com/office/drawing/2014/main" id="{8E9C3528-8215-4CE7-9D27-AFE16114CC8A}"/>
              </a:ext>
            </a:extLst>
          </p:cNvPr>
          <p:cNvSpPr>
            <a:spLocks noGrp="1"/>
          </p:cNvSpPr>
          <p:nvPr>
            <p:ph type="title"/>
          </p:nvPr>
        </p:nvSpPr>
        <p:spPr/>
        <p:txBody>
          <a:bodyPr/>
          <a:lstStyle/>
          <a:p>
            <a:r>
              <a:rPr lang="en-US" dirty="0"/>
              <a:t>Work-Study Track</a:t>
            </a:r>
          </a:p>
        </p:txBody>
      </p:sp>
    </p:spTree>
    <p:extLst>
      <p:ext uri="{BB962C8B-B14F-4D97-AF65-F5344CB8AC3E}">
        <p14:creationId xmlns:p14="http://schemas.microsoft.com/office/powerpoint/2010/main" val="706159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0B5B718-D45E-41EB-BFD9-B54D8918C8E7}"/>
              </a:ext>
            </a:extLst>
          </p:cNvPr>
          <p:cNvSpPr>
            <a:spLocks noGrp="1"/>
          </p:cNvSpPr>
          <p:nvPr>
            <p:ph type="dt" sz="half" idx="10"/>
          </p:nvPr>
        </p:nvSpPr>
        <p:spPr/>
        <p:txBody>
          <a:bodyPr/>
          <a:lstStyle/>
          <a:p>
            <a:fld id="{3E4BE5F8-6342-4E9E-893D-6C4682A984A8}" type="datetime1">
              <a:rPr lang="fr-FR" smtClean="0"/>
              <a:t>17/10/2024</a:t>
            </a:fld>
            <a:endParaRPr lang="fr-FR"/>
          </a:p>
        </p:txBody>
      </p:sp>
      <p:sp>
        <p:nvSpPr>
          <p:cNvPr id="3" name="Espace réservé du contenu 2">
            <a:extLst>
              <a:ext uri="{FF2B5EF4-FFF2-40B4-BE49-F238E27FC236}">
                <a16:creationId xmlns:a16="http://schemas.microsoft.com/office/drawing/2014/main" id="{FB2E949E-8ADE-4097-BA47-5220D87B933F}"/>
              </a:ext>
            </a:extLst>
          </p:cNvPr>
          <p:cNvSpPr>
            <a:spLocks noGrp="1"/>
          </p:cNvSpPr>
          <p:nvPr>
            <p:ph idx="4294967295"/>
          </p:nvPr>
        </p:nvSpPr>
        <p:spPr>
          <a:xfrm>
            <a:off x="4263887" y="1154097"/>
            <a:ext cx="7537173" cy="5487865"/>
          </a:xfrm>
        </p:spPr>
        <p:txBody>
          <a:bodyPr>
            <a:normAutofit lnSpcReduction="10000"/>
          </a:bodyPr>
          <a:lstStyle/>
          <a:p>
            <a:pPr>
              <a:lnSpc>
                <a:spcPct val="95000"/>
              </a:lnSpc>
            </a:pPr>
            <a:r>
              <a:rPr lang="en-US" dirty="0"/>
              <a:t>Bachelor in International Management : 7900€ per year</a:t>
            </a:r>
          </a:p>
          <a:p>
            <a:pPr>
              <a:lnSpc>
                <a:spcPct val="95000"/>
              </a:lnSpc>
            </a:pPr>
            <a:r>
              <a:rPr lang="en-US" dirty="0"/>
              <a:t>Master Grande Ecole : 10 900€ per year</a:t>
            </a:r>
          </a:p>
          <a:p>
            <a:pPr>
              <a:lnSpc>
                <a:spcPct val="95000"/>
              </a:lnSpc>
            </a:pPr>
            <a:r>
              <a:rPr lang="en-US" dirty="0"/>
              <a:t>Master of Science: 12 950€ </a:t>
            </a:r>
          </a:p>
          <a:p>
            <a:pPr>
              <a:lnSpc>
                <a:spcPct val="95000"/>
              </a:lnSpc>
            </a:pPr>
            <a:r>
              <a:rPr lang="en-US" dirty="0"/>
              <a:t>Payment : Deposit of 3500€ to be paid upon receipt of the pre-admission letter </a:t>
            </a:r>
          </a:p>
          <a:p>
            <a:pPr>
              <a:lnSpc>
                <a:spcPct val="95000"/>
              </a:lnSpc>
            </a:pPr>
            <a:r>
              <a:rPr lang="en-US" dirty="0"/>
              <a:t>Balance of tuition fees to be paid before December 31</a:t>
            </a:r>
            <a:r>
              <a:rPr lang="en-US" baseline="30000" dirty="0"/>
              <a:t>st</a:t>
            </a:r>
            <a:r>
              <a:rPr lang="en-US" dirty="0"/>
              <a:t>.</a:t>
            </a:r>
          </a:p>
          <a:p>
            <a:pPr>
              <a:lnSpc>
                <a:spcPct val="95000"/>
              </a:lnSpc>
            </a:pPr>
            <a:r>
              <a:rPr lang="en-US" dirty="0"/>
              <a:t>The 3500€ deposit will be refunded only in case of visa refusal (minus 250€ administrative fees)</a:t>
            </a:r>
          </a:p>
          <a:p>
            <a:pPr marL="0" indent="0">
              <a:lnSpc>
                <a:spcPct val="95000"/>
              </a:lnSpc>
              <a:buNone/>
            </a:pPr>
            <a:r>
              <a:rPr lang="en-US" sz="1800" i="1" dirty="0"/>
              <a:t>* A partner institution fee-discount may be available. Please contact your home institution’s IRO office for more information.</a:t>
            </a:r>
          </a:p>
        </p:txBody>
      </p:sp>
      <p:sp>
        <p:nvSpPr>
          <p:cNvPr id="5" name="Espace réservé du numéro de diapositive 4">
            <a:extLst>
              <a:ext uri="{FF2B5EF4-FFF2-40B4-BE49-F238E27FC236}">
                <a16:creationId xmlns:a16="http://schemas.microsoft.com/office/drawing/2014/main" id="{2E0D5A14-67EC-495C-8C21-13478B3DF44B}"/>
              </a:ext>
            </a:extLst>
          </p:cNvPr>
          <p:cNvSpPr>
            <a:spLocks noGrp="1"/>
          </p:cNvSpPr>
          <p:nvPr>
            <p:ph type="sldNum" sz="quarter" idx="12"/>
          </p:nvPr>
        </p:nvSpPr>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28</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6" name="Titre 5">
            <a:extLst>
              <a:ext uri="{FF2B5EF4-FFF2-40B4-BE49-F238E27FC236}">
                <a16:creationId xmlns:a16="http://schemas.microsoft.com/office/drawing/2014/main" id="{46439A3C-72F8-484B-8E69-E3260338E487}"/>
              </a:ext>
            </a:extLst>
          </p:cNvPr>
          <p:cNvSpPr>
            <a:spLocks noGrp="1"/>
          </p:cNvSpPr>
          <p:nvPr>
            <p:ph type="title"/>
          </p:nvPr>
        </p:nvSpPr>
        <p:spPr/>
        <p:txBody>
          <a:bodyPr/>
          <a:lstStyle/>
          <a:p>
            <a:r>
              <a:rPr lang="fr-FR" dirty="0" err="1"/>
              <a:t>Tuition</a:t>
            </a:r>
            <a:r>
              <a:rPr lang="fr-FR" dirty="0"/>
              <a:t> </a:t>
            </a:r>
            <a:r>
              <a:rPr lang="fr-FR" dirty="0" err="1"/>
              <a:t>Fees</a:t>
            </a:r>
            <a:r>
              <a:rPr lang="fr-FR" dirty="0"/>
              <a:t>*</a:t>
            </a:r>
          </a:p>
        </p:txBody>
      </p:sp>
    </p:spTree>
    <p:extLst>
      <p:ext uri="{BB962C8B-B14F-4D97-AF65-F5344CB8AC3E}">
        <p14:creationId xmlns:p14="http://schemas.microsoft.com/office/powerpoint/2010/main" val="4010485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D7440C6-30A6-4E08-8242-1E074C1738D4}"/>
              </a:ext>
            </a:extLst>
          </p:cNvPr>
          <p:cNvSpPr>
            <a:spLocks noGrp="1"/>
          </p:cNvSpPr>
          <p:nvPr>
            <p:ph type="dt" sz="half" idx="10"/>
          </p:nvPr>
        </p:nvSpPr>
        <p:spPr/>
        <p:txBody>
          <a:bodyPr/>
          <a:lstStyle/>
          <a:p>
            <a:fld id="{3E4BE5F8-6342-4E9E-893D-6C4682A984A8}" type="datetime1">
              <a:rPr lang="fr-FR" smtClean="0"/>
              <a:t>17/10/2024</a:t>
            </a:fld>
            <a:endParaRPr lang="fr-FR"/>
          </a:p>
        </p:txBody>
      </p:sp>
      <p:sp>
        <p:nvSpPr>
          <p:cNvPr id="5" name="Espace réservé du numéro de diapositive 4">
            <a:extLst>
              <a:ext uri="{FF2B5EF4-FFF2-40B4-BE49-F238E27FC236}">
                <a16:creationId xmlns:a16="http://schemas.microsoft.com/office/drawing/2014/main" id="{B0667F25-8F89-4ADD-8D00-1CDF45C9B432}"/>
              </a:ext>
            </a:extLst>
          </p:cNvPr>
          <p:cNvSpPr>
            <a:spLocks noGrp="1"/>
          </p:cNvSpPr>
          <p:nvPr>
            <p:ph type="sldNum" sz="quarter" idx="12"/>
          </p:nvPr>
        </p:nvSpPr>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29</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9" name="Espace réservé de la date 1">
            <a:extLst>
              <a:ext uri="{FF2B5EF4-FFF2-40B4-BE49-F238E27FC236}">
                <a16:creationId xmlns:a16="http://schemas.microsoft.com/office/drawing/2014/main" id="{AC6AF8CA-9DCA-4F55-A799-451D271D90DA}"/>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4BE5F8-6342-4E9E-893D-6C4682A984A8}" type="datetime1">
              <a:rPr lang="fr-FR" smtClean="0"/>
              <a:pPr/>
              <a:t>17/10/2024</a:t>
            </a:fld>
            <a:endParaRPr lang="fr-FR"/>
          </a:p>
        </p:txBody>
      </p:sp>
      <p:sp>
        <p:nvSpPr>
          <p:cNvPr id="11" name="Espace réservé du numéro de diapositive 4">
            <a:extLst>
              <a:ext uri="{FF2B5EF4-FFF2-40B4-BE49-F238E27FC236}">
                <a16:creationId xmlns:a16="http://schemas.microsoft.com/office/drawing/2014/main" id="{8AC13A21-2F26-4949-A5A2-9D2B086C088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pPr/>
              <a:t>29</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21" name="Titre 5">
            <a:extLst>
              <a:ext uri="{FF2B5EF4-FFF2-40B4-BE49-F238E27FC236}">
                <a16:creationId xmlns:a16="http://schemas.microsoft.com/office/drawing/2014/main" id="{9EE14327-AAEB-4DC7-A138-FF5379065AA8}"/>
              </a:ext>
            </a:extLst>
          </p:cNvPr>
          <p:cNvSpPr>
            <a:spLocks noGrp="1"/>
          </p:cNvSpPr>
          <p:nvPr>
            <p:ph type="title"/>
          </p:nvPr>
        </p:nvSpPr>
        <p:spPr>
          <a:xfrm>
            <a:off x="3164304" y="92764"/>
            <a:ext cx="8545829" cy="797574"/>
          </a:xfrm>
        </p:spPr>
        <p:txBody>
          <a:bodyPr/>
          <a:lstStyle/>
          <a:p>
            <a:pPr algn="r"/>
            <a:r>
              <a:rPr lang="fr-FR" dirty="0"/>
              <a:t>Application </a:t>
            </a:r>
            <a:r>
              <a:rPr lang="fr-FR" dirty="0" err="1"/>
              <a:t>Procedure</a:t>
            </a:r>
            <a:endParaRPr lang="fr-FR" dirty="0"/>
          </a:p>
        </p:txBody>
      </p:sp>
      <p:graphicFrame>
        <p:nvGraphicFramePr>
          <p:cNvPr id="3" name="Tableau 2">
            <a:extLst>
              <a:ext uri="{FF2B5EF4-FFF2-40B4-BE49-F238E27FC236}">
                <a16:creationId xmlns:a16="http://schemas.microsoft.com/office/drawing/2014/main" id="{71606DC6-464E-4361-92F3-C54F9255E3E7}"/>
              </a:ext>
            </a:extLst>
          </p:cNvPr>
          <p:cNvGraphicFramePr>
            <a:graphicFrameLocks noGrp="1"/>
          </p:cNvGraphicFramePr>
          <p:nvPr>
            <p:extLst>
              <p:ext uri="{D42A27DB-BD31-4B8C-83A1-F6EECF244321}">
                <p14:modId xmlns:p14="http://schemas.microsoft.com/office/powerpoint/2010/main" val="1295808131"/>
              </p:ext>
            </p:extLst>
          </p:nvPr>
        </p:nvGraphicFramePr>
        <p:xfrm>
          <a:off x="353736" y="1040060"/>
          <a:ext cx="11484527" cy="5273040"/>
        </p:xfrm>
        <a:graphic>
          <a:graphicData uri="http://schemas.openxmlformats.org/drawingml/2006/table">
            <a:tbl>
              <a:tblPr firstRow="1" bandRow="1">
                <a:tableStyleId>{21E4AEA4-8DFA-4A89-87EB-49C32662AFE0}</a:tableStyleId>
              </a:tblPr>
              <a:tblGrid>
                <a:gridCol w="1248418">
                  <a:extLst>
                    <a:ext uri="{9D8B030D-6E8A-4147-A177-3AD203B41FA5}">
                      <a16:colId xmlns:a16="http://schemas.microsoft.com/office/drawing/2014/main" val="450848206"/>
                    </a:ext>
                  </a:extLst>
                </a:gridCol>
                <a:gridCol w="8354646">
                  <a:extLst>
                    <a:ext uri="{9D8B030D-6E8A-4147-A177-3AD203B41FA5}">
                      <a16:colId xmlns:a16="http://schemas.microsoft.com/office/drawing/2014/main" val="1976287645"/>
                    </a:ext>
                  </a:extLst>
                </a:gridCol>
                <a:gridCol w="1881463">
                  <a:extLst>
                    <a:ext uri="{9D8B030D-6E8A-4147-A177-3AD203B41FA5}">
                      <a16:colId xmlns:a16="http://schemas.microsoft.com/office/drawing/2014/main" val="4100567992"/>
                    </a:ext>
                  </a:extLst>
                </a:gridCol>
              </a:tblGrid>
              <a:tr h="260432">
                <a:tc>
                  <a:txBody>
                    <a:bodyPr/>
                    <a:lstStyle/>
                    <a:p>
                      <a:pPr algn="l"/>
                      <a:r>
                        <a:rPr lang="fr-FR" sz="1200" dirty="0"/>
                        <a:t>Timing</a:t>
                      </a:r>
                    </a:p>
                  </a:txBody>
                  <a:tcPr anchor="ctr"/>
                </a:tc>
                <a:tc>
                  <a:txBody>
                    <a:bodyPr/>
                    <a:lstStyle/>
                    <a:p>
                      <a:pPr algn="l"/>
                      <a:r>
                        <a:rPr lang="fr-FR" sz="1200" dirty="0"/>
                        <a:t>PROCEDURE</a:t>
                      </a:r>
                    </a:p>
                  </a:txBody>
                  <a:tcPr anchor="ctr"/>
                </a:tc>
                <a:tc>
                  <a:txBody>
                    <a:bodyPr/>
                    <a:lstStyle/>
                    <a:p>
                      <a:pPr algn="l"/>
                      <a:r>
                        <a:rPr lang="fr-FR" sz="1200" dirty="0"/>
                        <a:t>PERSON IN CHARGE</a:t>
                      </a:r>
                    </a:p>
                  </a:txBody>
                  <a:tcPr anchor="ctr"/>
                </a:tc>
                <a:extLst>
                  <a:ext uri="{0D108BD9-81ED-4DB2-BD59-A6C34878D82A}">
                    <a16:rowId xmlns:a16="http://schemas.microsoft.com/office/drawing/2014/main" val="881670453"/>
                  </a:ext>
                </a:extLst>
              </a:tr>
              <a:tr h="456071">
                <a:tc>
                  <a:txBody>
                    <a:bodyPr/>
                    <a:lstStyle/>
                    <a:p>
                      <a:pPr algn="l"/>
                      <a:r>
                        <a:rPr lang="fr-FR" sz="1200" dirty="0"/>
                        <a:t>April – May</a:t>
                      </a:r>
                    </a:p>
                  </a:txBody>
                  <a:tcPr anchor="ctr"/>
                </a:tc>
                <a:tc>
                  <a:txBody>
                    <a:bodyPr/>
                    <a:lstStyle/>
                    <a:p>
                      <a:pPr algn="l"/>
                      <a:r>
                        <a:rPr lang="fr-FR" sz="1200" dirty="0"/>
                        <a:t>The </a:t>
                      </a:r>
                      <a:r>
                        <a:rPr lang="fr-FR" sz="1200" dirty="0" err="1"/>
                        <a:t>partner</a:t>
                      </a:r>
                      <a:r>
                        <a:rPr lang="fr-FR" sz="1200" dirty="0"/>
                        <a:t> institution </a:t>
                      </a:r>
                      <a:r>
                        <a:rPr lang="fr-FR" sz="1200" dirty="0" err="1"/>
                        <a:t>pre</a:t>
                      </a:r>
                      <a:r>
                        <a:rPr lang="fr-FR" sz="1200" dirty="0"/>
                        <a:t>-selects candidates and </a:t>
                      </a:r>
                      <a:r>
                        <a:rPr lang="fr-FR" sz="1200" dirty="0" err="1"/>
                        <a:t>sends</a:t>
                      </a:r>
                      <a:r>
                        <a:rPr lang="fr-FR" sz="1200" dirty="0"/>
                        <a:t> the </a:t>
                      </a:r>
                      <a:r>
                        <a:rPr lang="fr-FR" sz="1200" dirty="0" err="1"/>
                        <a:t>finalized</a:t>
                      </a:r>
                      <a:r>
                        <a:rPr lang="fr-FR" sz="1200" dirty="0"/>
                        <a:t> </a:t>
                      </a:r>
                      <a:r>
                        <a:rPr lang="fr-FR" sz="1200" dirty="0" err="1"/>
                        <a:t>list</a:t>
                      </a:r>
                      <a:r>
                        <a:rPr lang="fr-FR" sz="1200" dirty="0"/>
                        <a:t> of </a:t>
                      </a:r>
                      <a:r>
                        <a:rPr lang="fr-FR" sz="1200" dirty="0" err="1"/>
                        <a:t>nominees</a:t>
                      </a:r>
                      <a:r>
                        <a:rPr lang="fr-FR" sz="1200" dirty="0"/>
                        <a:t> and email </a:t>
                      </a:r>
                      <a:r>
                        <a:rPr lang="fr-FR" sz="1200" dirty="0" err="1"/>
                        <a:t>addresses</a:t>
                      </a:r>
                      <a:r>
                        <a:rPr lang="fr-FR" sz="1200" dirty="0"/>
                        <a:t> to the ESC Clermont BS </a:t>
                      </a:r>
                      <a:r>
                        <a:rPr lang="fr-FR" sz="1200" b="1" u="sng" dirty="0" err="1"/>
                        <a:t>before</a:t>
                      </a:r>
                      <a:r>
                        <a:rPr lang="fr-FR" sz="1200" b="1" u="sng" dirty="0"/>
                        <a:t> May 31st </a:t>
                      </a:r>
                      <a:r>
                        <a:rPr lang="fr-FR" sz="1200" dirty="0"/>
                        <a:t>at the </a:t>
                      </a:r>
                      <a:r>
                        <a:rPr lang="fr-FR" sz="1200" dirty="0" err="1"/>
                        <a:t>latest</a:t>
                      </a:r>
                      <a:r>
                        <a:rPr lang="fr-FR" sz="1200" dirty="0"/>
                        <a:t>.</a:t>
                      </a:r>
                    </a:p>
                  </a:txBody>
                  <a:tcPr anchor="ctr"/>
                </a:tc>
                <a:tc>
                  <a:txBody>
                    <a:bodyPr/>
                    <a:lstStyle/>
                    <a:p>
                      <a:pPr algn="l"/>
                      <a:r>
                        <a:rPr lang="fr-FR" sz="1200" dirty="0"/>
                        <a:t>Home Institution</a:t>
                      </a:r>
                    </a:p>
                  </a:txBody>
                  <a:tcPr anchor="ctr"/>
                </a:tc>
                <a:extLst>
                  <a:ext uri="{0D108BD9-81ED-4DB2-BD59-A6C34878D82A}">
                    <a16:rowId xmlns:a16="http://schemas.microsoft.com/office/drawing/2014/main" val="1810122434"/>
                  </a:ext>
                </a:extLst>
              </a:tr>
              <a:tr h="434053">
                <a:tc>
                  <a:txBody>
                    <a:bodyPr/>
                    <a:lstStyle/>
                    <a:p>
                      <a:pPr algn="l"/>
                      <a:r>
                        <a:rPr lang="fr-FR" sz="1200" dirty="0"/>
                        <a:t>April – May</a:t>
                      </a:r>
                    </a:p>
                  </a:txBody>
                  <a:tcPr anchor="ctr"/>
                </a:tc>
                <a:tc>
                  <a:txBody>
                    <a:bodyPr/>
                    <a:lstStyle/>
                    <a:p>
                      <a:pPr algn="l"/>
                      <a:r>
                        <a:rPr lang="fr-FR" sz="1200" dirty="0"/>
                        <a:t>The application </a:t>
                      </a:r>
                      <a:r>
                        <a:rPr lang="fr-FR" sz="1200" dirty="0" err="1"/>
                        <a:t>link</a:t>
                      </a:r>
                      <a:r>
                        <a:rPr lang="fr-FR" sz="1200" dirty="0"/>
                        <a:t> (</a:t>
                      </a:r>
                      <a:r>
                        <a:rPr lang="fr-FR" sz="1200" dirty="0" err="1"/>
                        <a:t>specific</a:t>
                      </a:r>
                      <a:r>
                        <a:rPr lang="fr-FR" sz="1200" dirty="0"/>
                        <a:t> </a:t>
                      </a:r>
                      <a:r>
                        <a:rPr lang="fr-FR" sz="1200" dirty="0" err="1"/>
                        <a:t>link</a:t>
                      </a:r>
                      <a:r>
                        <a:rPr lang="fr-FR" sz="1200" dirty="0"/>
                        <a:t> for exchange </a:t>
                      </a:r>
                      <a:r>
                        <a:rPr lang="fr-FR" sz="1200" dirty="0" err="1"/>
                        <a:t>students</a:t>
                      </a:r>
                      <a:r>
                        <a:rPr lang="fr-FR" sz="1200" dirty="0"/>
                        <a:t>) </a:t>
                      </a:r>
                      <a:r>
                        <a:rPr lang="fr-FR" sz="1200" dirty="0" err="1"/>
                        <a:t>is</a:t>
                      </a:r>
                      <a:r>
                        <a:rPr lang="fr-FR" sz="1200" dirty="0"/>
                        <a:t> sent to the </a:t>
                      </a:r>
                      <a:r>
                        <a:rPr lang="fr-FR" sz="1200" dirty="0" err="1"/>
                        <a:t>nominees</a:t>
                      </a:r>
                      <a:r>
                        <a:rPr lang="fr-FR" sz="1200" dirty="0"/>
                        <a:t> by the ESC Clermont.</a:t>
                      </a:r>
                    </a:p>
                  </a:txBody>
                  <a:tcPr anchor="ctr"/>
                </a:tc>
                <a:tc>
                  <a:txBody>
                    <a:bodyPr/>
                    <a:lstStyle/>
                    <a:p>
                      <a:pPr algn="l"/>
                      <a:r>
                        <a:rPr lang="fr-FR" sz="1200" dirty="0"/>
                        <a:t>ESC Clermont BS – International Office</a:t>
                      </a:r>
                    </a:p>
                  </a:txBody>
                  <a:tcPr anchor="ctr"/>
                </a:tc>
                <a:extLst>
                  <a:ext uri="{0D108BD9-81ED-4DB2-BD59-A6C34878D82A}">
                    <a16:rowId xmlns:a16="http://schemas.microsoft.com/office/drawing/2014/main" val="1144829182"/>
                  </a:ext>
                </a:extLst>
              </a:tr>
              <a:tr h="721773">
                <a:tc>
                  <a:txBody>
                    <a:bodyPr/>
                    <a:lstStyle/>
                    <a:p>
                      <a:pPr algn="l"/>
                      <a:r>
                        <a:rPr lang="fr-FR" sz="1200" dirty="0"/>
                        <a:t>April – May</a:t>
                      </a:r>
                    </a:p>
                    <a:p>
                      <a:pPr algn="l"/>
                      <a:endParaRPr lang="fr-FR" sz="1200" b="0" dirty="0">
                        <a:solidFill>
                          <a:schemeClr val="tx1"/>
                        </a:solidFill>
                      </a:endParaRPr>
                    </a:p>
                    <a:p>
                      <a:pPr algn="l"/>
                      <a:endParaRPr lang="fr-FR" sz="1200" b="0" dirty="0">
                        <a:solidFill>
                          <a:schemeClr val="tx1"/>
                        </a:solidFill>
                      </a:endParaRPr>
                    </a:p>
                    <a:p>
                      <a:pPr algn="l"/>
                      <a:r>
                        <a:rPr lang="fr-FR" sz="1200" b="0" dirty="0">
                          <a:solidFill>
                            <a:schemeClr val="tx1"/>
                          </a:solidFill>
                        </a:rPr>
                        <a:t>31 May</a:t>
                      </a:r>
                    </a:p>
                  </a:txBody>
                  <a:tcPr anchor="ctr"/>
                </a:tc>
                <a:tc>
                  <a:txBody>
                    <a:bodyPr/>
                    <a:lstStyle/>
                    <a:p>
                      <a:pPr algn="l"/>
                      <a:r>
                        <a:rPr lang="fr-FR" sz="1200" b="0" dirty="0">
                          <a:solidFill>
                            <a:schemeClr val="tx1"/>
                          </a:solidFill>
                        </a:rPr>
                        <a:t>Students </a:t>
                      </a:r>
                      <a:r>
                        <a:rPr lang="fr-FR" sz="1200" b="0" dirty="0" err="1">
                          <a:solidFill>
                            <a:schemeClr val="tx1"/>
                          </a:solidFill>
                        </a:rPr>
                        <a:t>complete</a:t>
                      </a:r>
                      <a:r>
                        <a:rPr lang="fr-FR" sz="1200" b="0" dirty="0">
                          <a:solidFill>
                            <a:schemeClr val="tx1"/>
                          </a:solidFill>
                        </a:rPr>
                        <a:t> the online application </a:t>
                      </a:r>
                      <a:r>
                        <a:rPr lang="fr-FR" sz="1200" b="0" dirty="0" err="1">
                          <a:solidFill>
                            <a:schemeClr val="tx1"/>
                          </a:solidFill>
                        </a:rPr>
                        <a:t>form</a:t>
                      </a:r>
                      <a:r>
                        <a:rPr lang="fr-FR" sz="1200" b="0" dirty="0">
                          <a:solidFill>
                            <a:schemeClr val="tx1"/>
                          </a:solidFill>
                        </a:rPr>
                        <a:t> and </a:t>
                      </a:r>
                      <a:r>
                        <a:rPr lang="fr-FR" sz="1200" b="0" dirty="0" err="1">
                          <a:solidFill>
                            <a:schemeClr val="tx1"/>
                          </a:solidFill>
                        </a:rPr>
                        <a:t>upload</a:t>
                      </a:r>
                      <a:r>
                        <a:rPr lang="fr-FR" sz="1200" b="0" dirty="0">
                          <a:solidFill>
                            <a:schemeClr val="tx1"/>
                          </a:solidFill>
                        </a:rPr>
                        <a:t> copies of </a:t>
                      </a:r>
                      <a:r>
                        <a:rPr lang="fr-FR" sz="1200" b="0" dirty="0" err="1">
                          <a:solidFill>
                            <a:schemeClr val="tx1"/>
                          </a:solidFill>
                        </a:rPr>
                        <a:t>supporting</a:t>
                      </a:r>
                      <a:r>
                        <a:rPr lang="fr-FR" sz="1200" b="0" dirty="0">
                          <a:solidFill>
                            <a:schemeClr val="tx1"/>
                          </a:solidFill>
                        </a:rPr>
                        <a:t> documents in PDF format (ID or </a:t>
                      </a:r>
                      <a:r>
                        <a:rPr lang="fr-FR" sz="1200" b="0" dirty="0" err="1">
                          <a:solidFill>
                            <a:schemeClr val="tx1"/>
                          </a:solidFill>
                        </a:rPr>
                        <a:t>passport</a:t>
                      </a:r>
                      <a:r>
                        <a:rPr lang="fr-FR" sz="1200" b="0" dirty="0">
                          <a:solidFill>
                            <a:schemeClr val="tx1"/>
                          </a:solidFill>
                        </a:rPr>
                        <a:t>/ CV / motivation </a:t>
                      </a:r>
                      <a:r>
                        <a:rPr lang="fr-FR" sz="1200" b="0" dirty="0" err="1">
                          <a:solidFill>
                            <a:schemeClr val="tx1"/>
                          </a:solidFill>
                        </a:rPr>
                        <a:t>letter</a:t>
                      </a:r>
                      <a:r>
                        <a:rPr lang="fr-FR" sz="1200" b="0" dirty="0">
                          <a:solidFill>
                            <a:schemeClr val="tx1"/>
                          </a:solidFill>
                        </a:rPr>
                        <a:t>/ high-</a:t>
                      </a:r>
                      <a:r>
                        <a:rPr lang="fr-FR" sz="1200" b="0" dirty="0" err="1">
                          <a:solidFill>
                            <a:schemeClr val="tx1"/>
                          </a:solidFill>
                        </a:rPr>
                        <a:t>school</a:t>
                      </a:r>
                      <a:r>
                        <a:rPr lang="fr-FR" sz="1200" b="0" dirty="0">
                          <a:solidFill>
                            <a:schemeClr val="tx1"/>
                          </a:solidFill>
                        </a:rPr>
                        <a:t> graduation </a:t>
                      </a:r>
                      <a:r>
                        <a:rPr lang="fr-FR" sz="1200" b="0" dirty="0" err="1">
                          <a:solidFill>
                            <a:schemeClr val="tx1"/>
                          </a:solidFill>
                        </a:rPr>
                        <a:t>certificate</a:t>
                      </a:r>
                      <a:r>
                        <a:rPr lang="fr-FR" sz="1200" b="0" dirty="0">
                          <a:solidFill>
                            <a:schemeClr val="tx1"/>
                          </a:solidFill>
                        </a:rPr>
                        <a:t> or </a:t>
                      </a:r>
                      <a:r>
                        <a:rPr lang="fr-FR" sz="1200" b="0" dirty="0" err="1">
                          <a:solidFill>
                            <a:schemeClr val="tx1"/>
                          </a:solidFill>
                        </a:rPr>
                        <a:t>equivalent</a:t>
                      </a:r>
                      <a:r>
                        <a:rPr lang="fr-FR" sz="1200" b="0" dirty="0">
                          <a:solidFill>
                            <a:schemeClr val="tx1"/>
                          </a:solidFill>
                        </a:rPr>
                        <a:t>/grade </a:t>
                      </a:r>
                      <a:r>
                        <a:rPr lang="fr-FR" sz="1200" b="0" dirty="0" err="1">
                          <a:solidFill>
                            <a:schemeClr val="tx1"/>
                          </a:solidFill>
                        </a:rPr>
                        <a:t>transcripts</a:t>
                      </a:r>
                      <a:r>
                        <a:rPr lang="fr-FR" sz="1200" b="0" dirty="0">
                          <a:solidFill>
                            <a:schemeClr val="tx1"/>
                          </a:solidFill>
                        </a:rPr>
                        <a:t>/ </a:t>
                      </a:r>
                      <a:r>
                        <a:rPr lang="fr-FR" sz="1200" b="0" dirty="0" err="1">
                          <a:solidFill>
                            <a:schemeClr val="tx1"/>
                          </a:solidFill>
                        </a:rPr>
                        <a:t>language-level</a:t>
                      </a:r>
                      <a:r>
                        <a:rPr lang="fr-FR" sz="1200" b="0" dirty="0">
                          <a:solidFill>
                            <a:schemeClr val="tx1"/>
                          </a:solidFill>
                        </a:rPr>
                        <a:t> </a:t>
                      </a:r>
                      <a:r>
                        <a:rPr lang="fr-FR" sz="1200" b="0" dirty="0" err="1">
                          <a:solidFill>
                            <a:schemeClr val="tx1"/>
                          </a:solidFill>
                        </a:rPr>
                        <a:t>certificate</a:t>
                      </a:r>
                      <a:r>
                        <a:rPr lang="fr-FR" sz="1200" b="0" dirty="0">
                          <a:solidFill>
                            <a:schemeClr val="tx1"/>
                          </a:solidFill>
                        </a:rPr>
                        <a:t>)</a:t>
                      </a:r>
                    </a:p>
                    <a:p>
                      <a:pPr algn="l"/>
                      <a:endParaRPr lang="fr-FR" sz="1000" b="0" dirty="0">
                        <a:solidFill>
                          <a:schemeClr val="tx1"/>
                        </a:solidFill>
                      </a:endParaRPr>
                    </a:p>
                    <a:p>
                      <a:pPr algn="l"/>
                      <a:r>
                        <a:rPr lang="fr-FR" sz="1200" b="0" dirty="0">
                          <a:solidFill>
                            <a:schemeClr val="tx1"/>
                          </a:solidFill>
                        </a:rPr>
                        <a:t>Final Application Deadline</a:t>
                      </a:r>
                    </a:p>
                  </a:txBody>
                  <a:tcPr anchor="ctr"/>
                </a:tc>
                <a:tc>
                  <a:txBody>
                    <a:bodyPr/>
                    <a:lstStyle/>
                    <a:p>
                      <a:pPr algn="l"/>
                      <a:r>
                        <a:rPr lang="fr-FR" sz="1200" dirty="0"/>
                        <a:t>The </a:t>
                      </a:r>
                      <a:r>
                        <a:rPr lang="fr-FR" sz="1200" dirty="0" err="1"/>
                        <a:t>Applicant</a:t>
                      </a:r>
                      <a:r>
                        <a:rPr lang="fr-FR" sz="1200" dirty="0"/>
                        <a:t> - Student</a:t>
                      </a:r>
                    </a:p>
                  </a:txBody>
                  <a:tcPr anchor="ctr"/>
                </a:tc>
                <a:extLst>
                  <a:ext uri="{0D108BD9-81ED-4DB2-BD59-A6C34878D82A}">
                    <a16:rowId xmlns:a16="http://schemas.microsoft.com/office/drawing/2014/main" val="3037589212"/>
                  </a:ext>
                </a:extLst>
              </a:tr>
              <a:tr h="434053">
                <a:tc>
                  <a:txBody>
                    <a:bodyPr/>
                    <a:lstStyle/>
                    <a:p>
                      <a:pPr algn="l"/>
                      <a:r>
                        <a:rPr lang="fr-FR" sz="1200" dirty="0"/>
                        <a:t>June / July</a:t>
                      </a:r>
                    </a:p>
                  </a:txBody>
                  <a:tcPr anchor="ctr"/>
                </a:tc>
                <a:tc>
                  <a:txBody>
                    <a:bodyPr/>
                    <a:lstStyle/>
                    <a:p>
                      <a:pPr algn="l"/>
                      <a:r>
                        <a:rPr lang="fr-FR" sz="1200" dirty="0"/>
                        <a:t>The applications are </a:t>
                      </a:r>
                      <a:r>
                        <a:rPr lang="fr-FR" sz="1200" dirty="0" err="1"/>
                        <a:t>examined</a:t>
                      </a:r>
                      <a:r>
                        <a:rPr lang="fr-FR" sz="1200" dirty="0"/>
                        <a:t> by the ESC Clermont BS. If the application </a:t>
                      </a:r>
                      <a:r>
                        <a:rPr lang="fr-FR" sz="1200" dirty="0" err="1"/>
                        <a:t>is</a:t>
                      </a:r>
                      <a:r>
                        <a:rPr lang="fr-FR" sz="1200" dirty="0"/>
                        <a:t> </a:t>
                      </a:r>
                      <a:r>
                        <a:rPr lang="fr-FR" sz="1200" dirty="0" err="1"/>
                        <a:t>complete</a:t>
                      </a:r>
                      <a:r>
                        <a:rPr lang="fr-FR" sz="1200" dirty="0"/>
                        <a:t> and the </a:t>
                      </a:r>
                      <a:r>
                        <a:rPr lang="fr-FR" sz="1200" dirty="0" err="1"/>
                        <a:t>student</a:t>
                      </a:r>
                      <a:r>
                        <a:rPr lang="fr-FR" sz="1200" dirty="0"/>
                        <a:t> </a:t>
                      </a:r>
                      <a:r>
                        <a:rPr lang="fr-FR" sz="1200" dirty="0" err="1"/>
                        <a:t>is</a:t>
                      </a:r>
                      <a:r>
                        <a:rPr lang="fr-FR" sz="1200" dirty="0"/>
                        <a:t> </a:t>
                      </a:r>
                      <a:r>
                        <a:rPr lang="fr-FR" sz="1200" dirty="0" err="1"/>
                        <a:t>accepted</a:t>
                      </a:r>
                      <a:r>
                        <a:rPr lang="fr-FR" sz="1200" dirty="0"/>
                        <a:t>, </a:t>
                      </a:r>
                      <a:r>
                        <a:rPr lang="fr-FR" sz="1200" dirty="0" err="1"/>
                        <a:t>he</a:t>
                      </a:r>
                      <a:r>
                        <a:rPr lang="fr-FR" sz="1200" dirty="0"/>
                        <a:t>/</a:t>
                      </a:r>
                      <a:r>
                        <a:rPr lang="fr-FR" sz="1200" dirty="0" err="1"/>
                        <a:t>she</a:t>
                      </a:r>
                      <a:r>
                        <a:rPr lang="fr-FR" sz="1200" dirty="0"/>
                        <a:t> </a:t>
                      </a:r>
                      <a:r>
                        <a:rPr lang="fr-FR" sz="1200" dirty="0" err="1"/>
                        <a:t>will</a:t>
                      </a:r>
                      <a:r>
                        <a:rPr lang="fr-FR" sz="1200" dirty="0"/>
                        <a:t> </a:t>
                      </a:r>
                      <a:r>
                        <a:rPr lang="fr-FR" sz="1200" dirty="0" err="1"/>
                        <a:t>then</a:t>
                      </a:r>
                      <a:r>
                        <a:rPr lang="fr-FR" sz="1200" dirty="0"/>
                        <a:t> </a:t>
                      </a:r>
                      <a:r>
                        <a:rPr lang="fr-FR" sz="1200" dirty="0" err="1"/>
                        <a:t>receive</a:t>
                      </a:r>
                      <a:r>
                        <a:rPr lang="fr-FR" sz="1200" dirty="0"/>
                        <a:t> a </a:t>
                      </a:r>
                      <a:r>
                        <a:rPr lang="fr-FR" sz="1200" dirty="0" err="1"/>
                        <a:t>pre-admission</a:t>
                      </a:r>
                      <a:r>
                        <a:rPr lang="fr-FR" sz="1200" dirty="0"/>
                        <a:t> </a:t>
                      </a:r>
                      <a:r>
                        <a:rPr lang="fr-FR" sz="1200" dirty="0" err="1"/>
                        <a:t>letter</a:t>
                      </a:r>
                      <a:r>
                        <a:rPr lang="fr-FR" sz="1200" dirty="0"/>
                        <a:t> </a:t>
                      </a:r>
                      <a:r>
                        <a:rPr lang="fr-FR" sz="1200" dirty="0" err="1"/>
                        <a:t>from</a:t>
                      </a:r>
                      <a:r>
                        <a:rPr lang="fr-FR" sz="1200" dirty="0"/>
                        <a:t> the ESC.</a:t>
                      </a:r>
                    </a:p>
                  </a:txBody>
                  <a:tcPr anchor="ctr"/>
                </a:tc>
                <a:tc>
                  <a:txBody>
                    <a:bodyPr/>
                    <a:lstStyle/>
                    <a:p>
                      <a:pPr algn="l"/>
                      <a:r>
                        <a:rPr lang="fr-FR" sz="1200" dirty="0"/>
                        <a:t>ESC Clermont BS – International Office</a:t>
                      </a:r>
                    </a:p>
                  </a:txBody>
                  <a:tcPr anchor="ctr"/>
                </a:tc>
                <a:extLst>
                  <a:ext uri="{0D108BD9-81ED-4DB2-BD59-A6C34878D82A}">
                    <a16:rowId xmlns:a16="http://schemas.microsoft.com/office/drawing/2014/main" val="243209127"/>
                  </a:ext>
                </a:extLst>
              </a:tr>
              <a:tr h="4333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Tahoma"/>
                          <a:ea typeface="+mn-ea"/>
                          <a:cs typeface="+mn-cs"/>
                        </a:rPr>
                        <a:t>June / July</a:t>
                      </a:r>
                      <a:endParaRPr kumimoji="0" lang="fr-FR" sz="1200" b="0" i="0" u="none" strike="noStrike" kern="1200" cap="none" spc="0" normalizeH="0" baseline="0" noProof="0" dirty="0">
                        <a:ln>
                          <a:noFill/>
                        </a:ln>
                        <a:solidFill>
                          <a:prstClr val="black"/>
                        </a:solidFill>
                        <a:effectLst/>
                        <a:uLnTx/>
                        <a:uFillTx/>
                        <a:latin typeface="Tahoma"/>
                        <a:ea typeface="+mn-ea"/>
                        <a:cs typeface="+mn-cs"/>
                      </a:endParaRPr>
                    </a:p>
                  </a:txBody>
                  <a:tcPr anchor="ctr"/>
                </a:tc>
                <a:tc>
                  <a:txBody>
                    <a:bodyPr/>
                    <a:lstStyle/>
                    <a:p>
                      <a:pPr algn="l"/>
                      <a:r>
                        <a:rPr lang="fr-FR" sz="1200" dirty="0"/>
                        <a:t>The </a:t>
                      </a:r>
                      <a:r>
                        <a:rPr lang="fr-FR" sz="1200" dirty="0" err="1"/>
                        <a:t>applicant</a:t>
                      </a:r>
                      <a:r>
                        <a:rPr lang="fr-FR" sz="1200" dirty="0"/>
                        <a:t> </a:t>
                      </a:r>
                      <a:r>
                        <a:rPr lang="fr-FR" sz="1200" dirty="0" err="1"/>
                        <a:t>either</a:t>
                      </a:r>
                      <a:r>
                        <a:rPr lang="fr-FR" sz="1200" dirty="0"/>
                        <a:t> </a:t>
                      </a:r>
                      <a:r>
                        <a:rPr lang="fr-FR" sz="1200" dirty="0" err="1"/>
                        <a:t>accepts</a:t>
                      </a:r>
                      <a:r>
                        <a:rPr lang="fr-FR" sz="1200" dirty="0"/>
                        <a:t> or </a:t>
                      </a:r>
                      <a:r>
                        <a:rPr lang="fr-FR" sz="1200" dirty="0" err="1"/>
                        <a:t>declines</a:t>
                      </a:r>
                      <a:r>
                        <a:rPr lang="fr-FR" sz="1200" dirty="0"/>
                        <a:t> the admission </a:t>
                      </a:r>
                      <a:r>
                        <a:rPr lang="fr-FR" sz="1200" dirty="0" err="1"/>
                        <a:t>offer</a:t>
                      </a:r>
                      <a:r>
                        <a:rPr lang="fr-FR" sz="1200" dirty="0"/>
                        <a:t>. He/</a:t>
                      </a:r>
                      <a:r>
                        <a:rPr lang="fr-FR" sz="1200" dirty="0" err="1"/>
                        <a:t>she</a:t>
                      </a:r>
                      <a:r>
                        <a:rPr lang="fr-FR" sz="1200" dirty="0"/>
                        <a:t> must </a:t>
                      </a:r>
                      <a:r>
                        <a:rPr lang="fr-FR" sz="1200" dirty="0" err="1"/>
                        <a:t>confirm</a:t>
                      </a:r>
                      <a:r>
                        <a:rPr lang="fr-FR" sz="1200" dirty="0"/>
                        <a:t> admission by </a:t>
                      </a:r>
                      <a:r>
                        <a:rPr lang="fr-FR" sz="1200" dirty="0" err="1"/>
                        <a:t>payment</a:t>
                      </a:r>
                      <a:r>
                        <a:rPr lang="fr-FR" sz="1200" dirty="0"/>
                        <a:t> of the 3500-euro </a:t>
                      </a:r>
                      <a:r>
                        <a:rPr lang="fr-FR" sz="1200" dirty="0" err="1"/>
                        <a:t>fee-deposit</a:t>
                      </a:r>
                      <a:r>
                        <a:rPr lang="fr-FR" sz="1200" dirty="0"/>
                        <a:t> (to </a:t>
                      </a:r>
                      <a:r>
                        <a:rPr lang="fr-FR" sz="1200" dirty="0" err="1"/>
                        <a:t>be</a:t>
                      </a:r>
                      <a:r>
                        <a:rPr lang="fr-FR" sz="1200" dirty="0"/>
                        <a:t> </a:t>
                      </a:r>
                      <a:r>
                        <a:rPr lang="fr-FR" sz="1200" dirty="0" err="1"/>
                        <a:t>deducted</a:t>
                      </a:r>
                      <a:r>
                        <a:rPr lang="fr-FR" sz="1200" dirty="0"/>
                        <a:t> </a:t>
                      </a:r>
                      <a:r>
                        <a:rPr lang="fr-FR" sz="1200" dirty="0" err="1"/>
                        <a:t>from</a:t>
                      </a:r>
                      <a:r>
                        <a:rPr lang="fr-FR" sz="1200" dirty="0"/>
                        <a:t> the </a:t>
                      </a:r>
                      <a:r>
                        <a:rPr lang="fr-FR" sz="1200" dirty="0" err="1"/>
                        <a:t>outstanding</a:t>
                      </a:r>
                      <a:r>
                        <a:rPr lang="fr-FR" sz="1200" dirty="0"/>
                        <a:t> </a:t>
                      </a:r>
                      <a:r>
                        <a:rPr lang="fr-FR" sz="1200" dirty="0" err="1"/>
                        <a:t>tuition</a:t>
                      </a:r>
                      <a:r>
                        <a:rPr lang="fr-FR" sz="1200" dirty="0"/>
                        <a:t> </a:t>
                      </a:r>
                      <a:r>
                        <a:rPr lang="fr-FR" sz="1200" dirty="0" err="1"/>
                        <a:t>fee</a:t>
                      </a:r>
                      <a:r>
                        <a:rPr lang="fr-FR" sz="1200" dirty="0"/>
                        <a:t> for the </a:t>
                      </a:r>
                      <a:r>
                        <a:rPr lang="fr-FR" sz="1200" dirty="0" err="1"/>
                        <a:t>coming</a:t>
                      </a:r>
                      <a:r>
                        <a:rPr lang="fr-FR" sz="1200" dirty="0"/>
                        <a:t> </a:t>
                      </a:r>
                      <a:r>
                        <a:rPr lang="fr-FR" sz="1200" dirty="0" err="1"/>
                        <a:t>year</a:t>
                      </a:r>
                      <a:r>
                        <a:rPr lang="fr-FR" sz="1200" dirty="0"/>
                        <a:t>.)</a:t>
                      </a:r>
                    </a:p>
                  </a:txBody>
                  <a:tcPr anchor="ctr"/>
                </a:tc>
                <a:tc>
                  <a:txBody>
                    <a:bodyPr/>
                    <a:lstStyle/>
                    <a:p>
                      <a:pPr algn="l"/>
                      <a:r>
                        <a:rPr lang="fr-FR" sz="1200" dirty="0"/>
                        <a:t>The </a:t>
                      </a:r>
                      <a:r>
                        <a:rPr lang="fr-FR" sz="1200" dirty="0" err="1"/>
                        <a:t>Applicant</a:t>
                      </a:r>
                      <a:r>
                        <a:rPr lang="fr-FR" sz="1200" dirty="0"/>
                        <a:t> - Student</a:t>
                      </a:r>
                    </a:p>
                  </a:txBody>
                  <a:tcPr anchor="ctr"/>
                </a:tc>
                <a:extLst>
                  <a:ext uri="{0D108BD9-81ED-4DB2-BD59-A6C34878D82A}">
                    <a16:rowId xmlns:a16="http://schemas.microsoft.com/office/drawing/2014/main" val="670786321"/>
                  </a:ext>
                </a:extLst>
              </a:tr>
              <a:tr h="434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Tahoma"/>
                          <a:ea typeface="+mn-ea"/>
                          <a:cs typeface="+mn-cs"/>
                        </a:rPr>
                        <a:t>June / July</a:t>
                      </a:r>
                      <a:endParaRPr kumimoji="0" lang="fr-FR" sz="1200" b="0" i="0" u="none" strike="noStrike" kern="1200" cap="none" spc="0" normalizeH="0" baseline="0" noProof="0" dirty="0">
                        <a:ln>
                          <a:noFill/>
                        </a:ln>
                        <a:solidFill>
                          <a:prstClr val="black"/>
                        </a:solidFill>
                        <a:effectLst/>
                        <a:uLnTx/>
                        <a:uFillTx/>
                        <a:latin typeface="Tahoma"/>
                        <a:ea typeface="+mn-ea"/>
                        <a:cs typeface="+mn-cs"/>
                      </a:endParaRPr>
                    </a:p>
                  </a:txBody>
                  <a:tcPr anchor="ctr"/>
                </a:tc>
                <a:tc>
                  <a:txBody>
                    <a:bodyPr/>
                    <a:lstStyle/>
                    <a:p>
                      <a:pPr algn="l"/>
                      <a:r>
                        <a:rPr lang="fr-FR" sz="1200" dirty="0"/>
                        <a:t>The ESC Clermont BS </a:t>
                      </a:r>
                      <a:r>
                        <a:rPr lang="fr-FR" sz="1200" dirty="0" err="1"/>
                        <a:t>sends</a:t>
                      </a:r>
                      <a:r>
                        <a:rPr lang="fr-FR" sz="1200" dirty="0"/>
                        <a:t> the official admission </a:t>
                      </a:r>
                      <a:r>
                        <a:rPr lang="fr-FR" sz="1200" dirty="0" err="1"/>
                        <a:t>letter</a:t>
                      </a:r>
                      <a:r>
                        <a:rPr lang="fr-FR" sz="1200" dirty="0"/>
                        <a:t>, </a:t>
                      </a:r>
                      <a:r>
                        <a:rPr lang="fr-FR" sz="1200" dirty="0" err="1"/>
                        <a:t>which</a:t>
                      </a:r>
                      <a:r>
                        <a:rPr lang="fr-FR" sz="1200" dirty="0"/>
                        <a:t> </a:t>
                      </a:r>
                      <a:r>
                        <a:rPr lang="fr-FR" sz="1200" dirty="0" err="1"/>
                        <a:t>is</a:t>
                      </a:r>
                      <a:r>
                        <a:rPr lang="fr-FR" sz="1200" dirty="0"/>
                        <a:t> </a:t>
                      </a:r>
                      <a:r>
                        <a:rPr lang="fr-FR" sz="1200" dirty="0" err="1"/>
                        <a:t>necessary</a:t>
                      </a:r>
                      <a:r>
                        <a:rPr lang="fr-FR" sz="1200" dirty="0"/>
                        <a:t> for the visa application</a:t>
                      </a:r>
                    </a:p>
                  </a:txBody>
                  <a:tcPr anchor="ctr"/>
                </a:tc>
                <a:tc>
                  <a:txBody>
                    <a:bodyPr/>
                    <a:lstStyle/>
                    <a:p>
                      <a:pPr algn="l"/>
                      <a:r>
                        <a:rPr lang="fr-FR" sz="1200" dirty="0"/>
                        <a:t>ESC Clermont BS – International Office</a:t>
                      </a:r>
                    </a:p>
                  </a:txBody>
                  <a:tcPr anchor="ctr"/>
                </a:tc>
                <a:extLst>
                  <a:ext uri="{0D108BD9-81ED-4DB2-BD59-A6C34878D82A}">
                    <a16:rowId xmlns:a16="http://schemas.microsoft.com/office/drawing/2014/main" val="192366667"/>
                  </a:ext>
                </a:extLst>
              </a:tr>
              <a:tr h="434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Tahoma"/>
                          <a:ea typeface="+mn-ea"/>
                          <a:cs typeface="+mn-cs"/>
                        </a:rPr>
                        <a:t>June / July</a:t>
                      </a:r>
                      <a:endParaRPr kumimoji="0" lang="fr-FR" sz="1200" b="0" i="0" u="none" strike="noStrike" kern="1200" cap="none" spc="0" normalizeH="0" baseline="0" noProof="0" dirty="0">
                        <a:ln>
                          <a:noFill/>
                        </a:ln>
                        <a:solidFill>
                          <a:prstClr val="black"/>
                        </a:solidFill>
                        <a:effectLst/>
                        <a:uLnTx/>
                        <a:uFillTx/>
                        <a:latin typeface="Tahoma"/>
                        <a:ea typeface="+mn-ea"/>
                        <a:cs typeface="+mn-cs"/>
                      </a:endParaRPr>
                    </a:p>
                  </a:txBody>
                  <a:tcPr anchor="ctr"/>
                </a:tc>
                <a:tc>
                  <a:txBody>
                    <a:bodyPr/>
                    <a:lstStyle/>
                    <a:p>
                      <a:pPr algn="l"/>
                      <a:r>
                        <a:rPr lang="fr-FR" sz="1200" dirty="0"/>
                        <a:t>Visa application </a:t>
                      </a:r>
                      <a:r>
                        <a:rPr lang="fr-FR" sz="1200" dirty="0" err="1"/>
                        <a:t>procedure</a:t>
                      </a:r>
                      <a:r>
                        <a:rPr lang="fr-FR" sz="1200" dirty="0"/>
                        <a:t> : The </a:t>
                      </a:r>
                      <a:r>
                        <a:rPr lang="fr-FR" sz="1200" dirty="0" err="1"/>
                        <a:t>student</a:t>
                      </a:r>
                      <a:r>
                        <a:rPr lang="fr-FR" sz="1200" dirty="0"/>
                        <a:t> </a:t>
                      </a:r>
                      <a:r>
                        <a:rPr lang="fr-FR" sz="1200" dirty="0" err="1"/>
                        <a:t>applies</a:t>
                      </a:r>
                      <a:r>
                        <a:rPr lang="fr-FR" sz="1200" dirty="0"/>
                        <a:t> for a </a:t>
                      </a:r>
                      <a:r>
                        <a:rPr lang="fr-FR" sz="1200" dirty="0" err="1"/>
                        <a:t>student</a:t>
                      </a:r>
                      <a:r>
                        <a:rPr lang="fr-FR" sz="1200" dirty="0"/>
                        <a:t> visa via Campus France. The application </a:t>
                      </a:r>
                      <a:r>
                        <a:rPr lang="fr-FR" sz="1200" dirty="0" err="1"/>
                        <a:t>will</a:t>
                      </a:r>
                      <a:r>
                        <a:rPr lang="fr-FR" sz="1200" dirty="0"/>
                        <a:t> </a:t>
                      </a:r>
                      <a:r>
                        <a:rPr lang="fr-FR" sz="1200" dirty="0" err="1"/>
                        <a:t>be</a:t>
                      </a:r>
                      <a:r>
                        <a:rPr lang="fr-FR" sz="1200" dirty="0"/>
                        <a:t> </a:t>
                      </a:r>
                      <a:r>
                        <a:rPr lang="fr-FR" sz="1200" dirty="0" err="1"/>
                        <a:t>followed</a:t>
                      </a:r>
                      <a:r>
                        <a:rPr lang="fr-FR" sz="1200" dirty="0"/>
                        <a:t> by an interview </a:t>
                      </a:r>
                      <a:r>
                        <a:rPr lang="fr-FR" sz="1200" dirty="0" err="1"/>
                        <a:t>with</a:t>
                      </a:r>
                      <a:r>
                        <a:rPr lang="fr-FR" sz="1200" dirty="0"/>
                        <a:t> the French </a:t>
                      </a:r>
                      <a:r>
                        <a:rPr lang="fr-FR" sz="1200" dirty="0" err="1"/>
                        <a:t>Consular</a:t>
                      </a:r>
                      <a:r>
                        <a:rPr lang="fr-FR" sz="1200" dirty="0"/>
                        <a:t> Services. The French </a:t>
                      </a:r>
                      <a:r>
                        <a:rPr lang="fr-FR" sz="1200" dirty="0" err="1"/>
                        <a:t>Embassy</a:t>
                      </a:r>
                      <a:r>
                        <a:rPr lang="fr-FR" sz="1200" dirty="0"/>
                        <a:t> </a:t>
                      </a:r>
                      <a:r>
                        <a:rPr lang="fr-FR" sz="1200" dirty="0" err="1"/>
                        <a:t>will</a:t>
                      </a:r>
                      <a:r>
                        <a:rPr lang="fr-FR" sz="1200" dirty="0"/>
                        <a:t> </a:t>
                      </a:r>
                      <a:r>
                        <a:rPr lang="fr-FR" sz="1200" dirty="0" err="1"/>
                        <a:t>then</a:t>
                      </a:r>
                      <a:r>
                        <a:rPr lang="fr-FR" sz="1200" dirty="0"/>
                        <a:t> </a:t>
                      </a:r>
                      <a:r>
                        <a:rPr lang="fr-FR" sz="1200" dirty="0" err="1"/>
                        <a:t>either</a:t>
                      </a:r>
                      <a:r>
                        <a:rPr lang="fr-FR" sz="1200" dirty="0"/>
                        <a:t> </a:t>
                      </a:r>
                      <a:r>
                        <a:rPr lang="fr-FR" sz="1200" dirty="0" err="1"/>
                        <a:t>approve</a:t>
                      </a:r>
                      <a:r>
                        <a:rPr lang="fr-FR" sz="1200" dirty="0"/>
                        <a:t> or </a:t>
                      </a:r>
                      <a:r>
                        <a:rPr lang="fr-FR" sz="1200" dirty="0" err="1"/>
                        <a:t>reject</a:t>
                      </a:r>
                      <a:r>
                        <a:rPr lang="fr-FR" sz="1200" dirty="0"/>
                        <a:t> the </a:t>
                      </a:r>
                      <a:r>
                        <a:rPr lang="fr-FR" sz="1200" dirty="0" err="1"/>
                        <a:t>student</a:t>
                      </a:r>
                      <a:r>
                        <a:rPr lang="fr-FR" sz="1200" dirty="0"/>
                        <a:t> visa </a:t>
                      </a:r>
                      <a:r>
                        <a:rPr lang="fr-FR" sz="1200" dirty="0" err="1"/>
                        <a:t>request</a:t>
                      </a:r>
                      <a:r>
                        <a:rPr lang="fr-FR" sz="1200" dirty="0"/>
                        <a:t>.</a:t>
                      </a:r>
                    </a:p>
                  </a:txBody>
                  <a:tcPr anchor="ctr"/>
                </a:tc>
                <a:tc>
                  <a:txBody>
                    <a:bodyPr/>
                    <a:lstStyle/>
                    <a:p>
                      <a:pPr algn="l"/>
                      <a:r>
                        <a:rPr lang="fr-FR" sz="1200" dirty="0"/>
                        <a:t>The Student</a:t>
                      </a:r>
                    </a:p>
                  </a:txBody>
                  <a:tcPr anchor="ctr"/>
                </a:tc>
                <a:extLst>
                  <a:ext uri="{0D108BD9-81ED-4DB2-BD59-A6C34878D82A}">
                    <a16:rowId xmlns:a16="http://schemas.microsoft.com/office/drawing/2014/main" val="3310183921"/>
                  </a:ext>
                </a:extLst>
              </a:tr>
              <a:tr h="434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ahoma"/>
                          <a:ea typeface="+mn-ea"/>
                          <a:cs typeface="+mn-cs"/>
                        </a:rPr>
                        <a:t>June / July</a:t>
                      </a:r>
                    </a:p>
                  </a:txBody>
                  <a:tcPr anchor="ctr"/>
                </a:tc>
                <a:tc>
                  <a:txBody>
                    <a:bodyPr/>
                    <a:lstStyle/>
                    <a:p>
                      <a:pPr algn="l"/>
                      <a:r>
                        <a:rPr lang="fr-FR" sz="1200" dirty="0"/>
                        <a:t>Students </a:t>
                      </a:r>
                      <a:r>
                        <a:rPr lang="fr-FR" sz="1200" dirty="0" err="1"/>
                        <a:t>who</a:t>
                      </a:r>
                      <a:r>
                        <a:rPr lang="fr-FR" sz="1200" dirty="0"/>
                        <a:t> have </a:t>
                      </a:r>
                      <a:r>
                        <a:rPr lang="fr-FR" sz="1200" dirty="0" err="1"/>
                        <a:t>confirmed</a:t>
                      </a:r>
                      <a:r>
                        <a:rPr lang="fr-FR" sz="1200" dirty="0"/>
                        <a:t> </a:t>
                      </a:r>
                      <a:r>
                        <a:rPr lang="fr-FR" sz="1200" dirty="0" err="1"/>
                        <a:t>their</a:t>
                      </a:r>
                      <a:r>
                        <a:rPr lang="fr-FR" sz="1200" dirty="0"/>
                        <a:t> admission are </a:t>
                      </a:r>
                      <a:r>
                        <a:rPr lang="fr-FR" sz="1200" dirty="0" err="1"/>
                        <a:t>required</a:t>
                      </a:r>
                      <a:r>
                        <a:rPr lang="fr-FR" sz="1200" dirty="0"/>
                        <a:t> to </a:t>
                      </a:r>
                      <a:r>
                        <a:rPr lang="fr-FR" sz="1200" dirty="0" err="1"/>
                        <a:t>complete</a:t>
                      </a:r>
                      <a:r>
                        <a:rPr lang="fr-FR" sz="1200" dirty="0"/>
                        <a:t> an online registration </a:t>
                      </a:r>
                      <a:r>
                        <a:rPr lang="fr-FR" sz="1200" dirty="0" err="1"/>
                        <a:t>procedure</a:t>
                      </a:r>
                      <a:r>
                        <a:rPr lang="fr-FR" sz="1200" dirty="0"/>
                        <a:t> </a:t>
                      </a:r>
                      <a:r>
                        <a:rPr lang="fr-FR" sz="1200" dirty="0" err="1"/>
                        <a:t>with</a:t>
                      </a:r>
                      <a:r>
                        <a:rPr lang="fr-FR" sz="1200" dirty="0"/>
                        <a:t> the ESC Clermont Administrative Service**  (</a:t>
                      </a:r>
                      <a:r>
                        <a:rPr lang="fr-FR" sz="1200" dirty="0" err="1"/>
                        <a:t>procedure</a:t>
                      </a:r>
                      <a:r>
                        <a:rPr lang="fr-FR" sz="1200" dirty="0"/>
                        <a:t> for degree-</a:t>
                      </a:r>
                      <a:r>
                        <a:rPr lang="fr-FR" sz="1200" dirty="0" err="1"/>
                        <a:t>seeking</a:t>
                      </a:r>
                      <a:r>
                        <a:rPr lang="fr-FR" sz="1200" dirty="0"/>
                        <a:t> </a:t>
                      </a:r>
                      <a:r>
                        <a:rPr lang="fr-FR" sz="1200" dirty="0" err="1"/>
                        <a:t>students</a:t>
                      </a:r>
                      <a:r>
                        <a:rPr lang="fr-FR" sz="1200" dirty="0"/>
                        <a:t> </a:t>
                      </a:r>
                      <a:r>
                        <a:rPr lang="fr-FR" sz="1200" dirty="0" err="1"/>
                        <a:t>only</a:t>
                      </a:r>
                      <a:r>
                        <a:rPr lang="fr-FR" sz="1200" dirty="0"/>
                        <a:t>)</a:t>
                      </a:r>
                    </a:p>
                    <a:p>
                      <a:pPr algn="l"/>
                      <a:r>
                        <a:rPr lang="fr-FR" sz="1200" dirty="0"/>
                        <a:t>The programme office  </a:t>
                      </a:r>
                      <a:r>
                        <a:rPr lang="fr-FR" sz="1200" dirty="0" err="1"/>
                        <a:t>will</a:t>
                      </a:r>
                      <a:r>
                        <a:rPr lang="fr-FR" sz="1200" dirty="0"/>
                        <a:t> </a:t>
                      </a:r>
                      <a:r>
                        <a:rPr lang="fr-FR" sz="1200" dirty="0" err="1"/>
                        <a:t>also</a:t>
                      </a:r>
                      <a:r>
                        <a:rPr lang="fr-FR" sz="1200" dirty="0"/>
                        <a:t> contact future </a:t>
                      </a:r>
                      <a:r>
                        <a:rPr lang="fr-FR" sz="1200" dirty="0" err="1"/>
                        <a:t>students</a:t>
                      </a:r>
                      <a:r>
                        <a:rPr lang="fr-FR" sz="1200" dirty="0"/>
                        <a:t> about </a:t>
                      </a:r>
                      <a:r>
                        <a:rPr lang="fr-FR" sz="1200" dirty="0" err="1"/>
                        <a:t>their</a:t>
                      </a:r>
                      <a:r>
                        <a:rPr lang="fr-FR" sz="1200" dirty="0"/>
                        <a:t> </a:t>
                      </a:r>
                      <a:r>
                        <a:rPr lang="fr-FR" sz="1200" dirty="0" err="1"/>
                        <a:t>choice</a:t>
                      </a:r>
                      <a:r>
                        <a:rPr lang="fr-FR" sz="1200" dirty="0"/>
                        <a:t> of </a:t>
                      </a:r>
                      <a:r>
                        <a:rPr lang="fr-FR" sz="1200" dirty="0" err="1"/>
                        <a:t>specialization</a:t>
                      </a:r>
                      <a:r>
                        <a:rPr lang="fr-FR" sz="1200" dirty="0"/>
                        <a:t> course(s).</a:t>
                      </a:r>
                    </a:p>
                  </a:txBody>
                  <a:tcPr anchor="ctr"/>
                </a:tc>
                <a:tc>
                  <a:txBody>
                    <a:bodyPr/>
                    <a:lstStyle/>
                    <a:p>
                      <a:pPr algn="l"/>
                      <a:r>
                        <a:rPr lang="fr-FR" sz="1200" dirty="0"/>
                        <a:t>Administrative Service of the ESC Clermont BS &amp; Programmes Office</a:t>
                      </a:r>
                    </a:p>
                  </a:txBody>
                  <a:tcPr anchor="ctr"/>
                </a:tc>
                <a:extLst>
                  <a:ext uri="{0D108BD9-81ED-4DB2-BD59-A6C34878D82A}">
                    <a16:rowId xmlns:a16="http://schemas.microsoft.com/office/drawing/2014/main" val="675659451"/>
                  </a:ext>
                </a:extLst>
              </a:tr>
              <a:tr h="198363">
                <a:tc>
                  <a:txBody>
                    <a:bodyPr/>
                    <a:lstStyle/>
                    <a:p>
                      <a:pPr algn="l"/>
                      <a:r>
                        <a:rPr lang="fr-FR" sz="1200" dirty="0"/>
                        <a:t>End of August / </a:t>
                      </a:r>
                      <a:r>
                        <a:rPr lang="fr-FR" sz="1200" dirty="0" err="1"/>
                        <a:t>September</a:t>
                      </a:r>
                      <a:endParaRPr lang="fr-FR" sz="1200" dirty="0"/>
                    </a:p>
                  </a:txBody>
                  <a:tcPr anchor="ctr"/>
                </a:tc>
                <a:tc>
                  <a:txBody>
                    <a:bodyPr/>
                    <a:lstStyle/>
                    <a:p>
                      <a:pPr algn="l"/>
                      <a:r>
                        <a:rPr lang="fr-FR" sz="1200" dirty="0"/>
                        <a:t>The </a:t>
                      </a:r>
                      <a:r>
                        <a:rPr lang="fr-FR" sz="1200" dirty="0" err="1"/>
                        <a:t>student</a:t>
                      </a:r>
                      <a:r>
                        <a:rPr lang="fr-FR" sz="1200" dirty="0"/>
                        <a:t> arrives in France – Orientation and start of classes.</a:t>
                      </a:r>
                    </a:p>
                  </a:txBody>
                  <a:tcPr anchor="ctr"/>
                </a:tc>
                <a:tc>
                  <a:txBody>
                    <a:bodyPr/>
                    <a:lstStyle/>
                    <a:p>
                      <a:pPr algn="l"/>
                      <a:r>
                        <a:rPr lang="fr-FR" sz="1200" dirty="0"/>
                        <a:t>The Student / ESC Clermont BS</a:t>
                      </a:r>
                    </a:p>
                  </a:txBody>
                  <a:tcPr anchor="ctr"/>
                </a:tc>
                <a:extLst>
                  <a:ext uri="{0D108BD9-81ED-4DB2-BD59-A6C34878D82A}">
                    <a16:rowId xmlns:a16="http://schemas.microsoft.com/office/drawing/2014/main" val="3414414167"/>
                  </a:ext>
                </a:extLst>
              </a:tr>
            </a:tbl>
          </a:graphicData>
        </a:graphic>
      </p:graphicFrame>
      <p:sp>
        <p:nvSpPr>
          <p:cNvPr id="6" name="ZoneTexte 5">
            <a:extLst>
              <a:ext uri="{FF2B5EF4-FFF2-40B4-BE49-F238E27FC236}">
                <a16:creationId xmlns:a16="http://schemas.microsoft.com/office/drawing/2014/main" id="{B74658EC-2BCE-4ABC-B5C0-5B2635E7CCAC}"/>
              </a:ext>
            </a:extLst>
          </p:cNvPr>
          <p:cNvSpPr txBox="1"/>
          <p:nvPr/>
        </p:nvSpPr>
        <p:spPr>
          <a:xfrm>
            <a:off x="1798314" y="6413698"/>
            <a:ext cx="9051902" cy="307777"/>
          </a:xfrm>
          <a:prstGeom prst="rect">
            <a:avLst/>
          </a:prstGeom>
          <a:noFill/>
        </p:spPr>
        <p:txBody>
          <a:bodyPr wrap="none" rtlCol="0">
            <a:spAutoFit/>
          </a:bodyPr>
          <a:lstStyle/>
          <a:p>
            <a:pPr algn="r"/>
            <a:r>
              <a:rPr lang="fr-FR" sz="1400" i="1" dirty="0">
                <a:solidFill>
                  <a:schemeClr val="bg1"/>
                </a:solidFill>
              </a:rPr>
              <a:t>** </a:t>
            </a:r>
            <a:r>
              <a:rPr lang="fr-FR" sz="1400" i="1" dirty="0" err="1">
                <a:solidFill>
                  <a:schemeClr val="bg1"/>
                </a:solidFill>
              </a:rPr>
              <a:t>Compulsory</a:t>
            </a:r>
            <a:r>
              <a:rPr lang="fr-FR" sz="1400" i="1" dirty="0">
                <a:solidFill>
                  <a:schemeClr val="bg1"/>
                </a:solidFill>
              </a:rPr>
              <a:t> Registration </a:t>
            </a:r>
            <a:r>
              <a:rPr lang="fr-FR" sz="1400" i="1" dirty="0" err="1">
                <a:solidFill>
                  <a:schemeClr val="bg1"/>
                </a:solidFill>
              </a:rPr>
              <a:t>Procedure</a:t>
            </a:r>
            <a:r>
              <a:rPr lang="fr-FR" sz="1400" i="1" dirty="0">
                <a:solidFill>
                  <a:schemeClr val="bg1"/>
                </a:solidFill>
              </a:rPr>
              <a:t> to </a:t>
            </a:r>
            <a:r>
              <a:rPr lang="fr-FR" sz="1400" i="1" dirty="0" err="1">
                <a:solidFill>
                  <a:schemeClr val="bg1"/>
                </a:solidFill>
              </a:rPr>
              <a:t>obtain</a:t>
            </a:r>
            <a:r>
              <a:rPr lang="fr-FR" sz="1400" i="1" dirty="0">
                <a:solidFill>
                  <a:schemeClr val="bg1"/>
                </a:solidFill>
              </a:rPr>
              <a:t> a </a:t>
            </a:r>
            <a:r>
              <a:rPr lang="fr-FR" sz="1400" i="1" dirty="0" err="1">
                <a:solidFill>
                  <a:schemeClr val="bg1"/>
                </a:solidFill>
              </a:rPr>
              <a:t>student</a:t>
            </a:r>
            <a:r>
              <a:rPr lang="fr-FR" sz="1400" i="1" dirty="0">
                <a:solidFill>
                  <a:schemeClr val="bg1"/>
                </a:solidFill>
              </a:rPr>
              <a:t> </a:t>
            </a:r>
            <a:r>
              <a:rPr lang="fr-FR" sz="1400" i="1" dirty="0" err="1">
                <a:solidFill>
                  <a:schemeClr val="bg1"/>
                </a:solidFill>
              </a:rPr>
              <a:t>account</a:t>
            </a:r>
            <a:r>
              <a:rPr lang="fr-FR" sz="1400" i="1" dirty="0">
                <a:solidFill>
                  <a:schemeClr val="bg1"/>
                </a:solidFill>
              </a:rPr>
              <a:t> and </a:t>
            </a:r>
            <a:r>
              <a:rPr lang="fr-FR" sz="1400" i="1" dirty="0" err="1">
                <a:solidFill>
                  <a:schemeClr val="bg1"/>
                </a:solidFill>
              </a:rPr>
              <a:t>get</a:t>
            </a:r>
            <a:r>
              <a:rPr lang="fr-FR" sz="1400" i="1" dirty="0">
                <a:solidFill>
                  <a:schemeClr val="bg1"/>
                </a:solidFill>
              </a:rPr>
              <a:t> </a:t>
            </a:r>
            <a:r>
              <a:rPr lang="fr-FR" sz="1400" i="1" dirty="0" err="1">
                <a:solidFill>
                  <a:schemeClr val="bg1"/>
                </a:solidFill>
              </a:rPr>
              <a:t>access</a:t>
            </a:r>
            <a:r>
              <a:rPr lang="fr-FR" sz="1400" i="1" dirty="0">
                <a:solidFill>
                  <a:schemeClr val="bg1"/>
                </a:solidFill>
              </a:rPr>
              <a:t> the </a:t>
            </a:r>
            <a:r>
              <a:rPr lang="fr-FR" sz="1400" i="1" dirty="0" err="1">
                <a:solidFill>
                  <a:schemeClr val="bg1"/>
                </a:solidFill>
              </a:rPr>
              <a:t>school’s</a:t>
            </a:r>
            <a:r>
              <a:rPr lang="fr-FR" sz="1400" i="1" dirty="0">
                <a:solidFill>
                  <a:schemeClr val="bg1"/>
                </a:solidFill>
              </a:rPr>
              <a:t> digital </a:t>
            </a:r>
            <a:r>
              <a:rPr lang="fr-FR" sz="1400" i="1" dirty="0" err="1">
                <a:solidFill>
                  <a:schemeClr val="bg1"/>
                </a:solidFill>
              </a:rPr>
              <a:t>resources</a:t>
            </a:r>
            <a:r>
              <a:rPr lang="fr-FR" sz="1400" i="1" dirty="0">
                <a:solidFill>
                  <a:schemeClr val="bg1"/>
                </a:solidFill>
              </a:rPr>
              <a:t>.</a:t>
            </a:r>
          </a:p>
        </p:txBody>
      </p:sp>
    </p:spTree>
    <p:extLst>
      <p:ext uri="{BB962C8B-B14F-4D97-AF65-F5344CB8AC3E}">
        <p14:creationId xmlns:p14="http://schemas.microsoft.com/office/powerpoint/2010/main" val="3618703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D7440C6-30A6-4E08-8242-1E074C1738D4}"/>
              </a:ext>
            </a:extLst>
          </p:cNvPr>
          <p:cNvSpPr>
            <a:spLocks noGrp="1"/>
          </p:cNvSpPr>
          <p:nvPr>
            <p:ph type="dt" sz="half" idx="10"/>
          </p:nvPr>
        </p:nvSpPr>
        <p:spPr/>
        <p:txBody>
          <a:bodyPr/>
          <a:lstStyle/>
          <a:p>
            <a:fld id="{3E4BE5F8-6342-4E9E-893D-6C4682A984A8}" type="datetime1">
              <a:rPr lang="fr-FR" smtClean="0"/>
              <a:t>17/10/2024</a:t>
            </a:fld>
            <a:endParaRPr lang="fr-FR"/>
          </a:p>
        </p:txBody>
      </p:sp>
      <p:sp>
        <p:nvSpPr>
          <p:cNvPr id="5" name="Espace réservé du numéro de diapositive 4">
            <a:extLst>
              <a:ext uri="{FF2B5EF4-FFF2-40B4-BE49-F238E27FC236}">
                <a16:creationId xmlns:a16="http://schemas.microsoft.com/office/drawing/2014/main" id="{B0667F25-8F89-4ADD-8D00-1CDF45C9B432}"/>
              </a:ext>
            </a:extLst>
          </p:cNvPr>
          <p:cNvSpPr>
            <a:spLocks noGrp="1"/>
          </p:cNvSpPr>
          <p:nvPr>
            <p:ph type="sldNum" sz="quarter" idx="12"/>
          </p:nvPr>
        </p:nvSpPr>
        <p:spPr/>
        <p:txBody>
          <a:body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t>3</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9" name="Espace réservé de la date 1">
            <a:extLst>
              <a:ext uri="{FF2B5EF4-FFF2-40B4-BE49-F238E27FC236}">
                <a16:creationId xmlns:a16="http://schemas.microsoft.com/office/drawing/2014/main" id="{AC6AF8CA-9DCA-4F55-A799-451D271D90DA}"/>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4BE5F8-6342-4E9E-893D-6C4682A984A8}" type="datetime1">
              <a:rPr lang="fr-FR" smtClean="0"/>
              <a:pPr/>
              <a:t>17/10/2024</a:t>
            </a:fld>
            <a:endParaRPr lang="fr-FR"/>
          </a:p>
        </p:txBody>
      </p:sp>
      <p:sp>
        <p:nvSpPr>
          <p:cNvPr id="11" name="Espace réservé du numéro de diapositive 4">
            <a:extLst>
              <a:ext uri="{FF2B5EF4-FFF2-40B4-BE49-F238E27FC236}">
                <a16:creationId xmlns:a16="http://schemas.microsoft.com/office/drawing/2014/main" id="{8AC13A21-2F26-4949-A5A2-9D2B086C088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E5A28F-0D0E-4FA3-9A8F-54F35CF4AC11}" type="slidenum">
              <a:rPr lang="fr-FR" smtClean="0">
                <a:latin typeface="Tahoma" panose="020B0604030504040204" pitchFamily="34" charset="0"/>
                <a:ea typeface="Tahoma" panose="020B0604030504040204" pitchFamily="34" charset="0"/>
                <a:cs typeface="Tahoma" panose="020B0604030504040204" pitchFamily="34" charset="0"/>
              </a:rPr>
              <a:pPr/>
              <a:t>3</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12" name="ZoneTexte 11">
            <a:extLst>
              <a:ext uri="{FF2B5EF4-FFF2-40B4-BE49-F238E27FC236}">
                <a16:creationId xmlns:a16="http://schemas.microsoft.com/office/drawing/2014/main" id="{E0180C6C-DB63-4A52-BAAC-DB38EB6DB98B}"/>
              </a:ext>
            </a:extLst>
          </p:cNvPr>
          <p:cNvSpPr txBox="1"/>
          <p:nvPr/>
        </p:nvSpPr>
        <p:spPr>
          <a:xfrm>
            <a:off x="627224" y="1092201"/>
            <a:ext cx="2846541" cy="1138773"/>
          </a:xfrm>
          <a:prstGeom prst="rect">
            <a:avLst/>
          </a:prstGeom>
          <a:noFill/>
        </p:spPr>
        <p:txBody>
          <a:bodyPr wrap="square" rtlCol="0">
            <a:spAutoFit/>
          </a:bodyPr>
          <a:lstStyle/>
          <a:p>
            <a:pPr algn="ctr"/>
            <a:r>
              <a:rPr lang="fr-FR" sz="4000" b="1" dirty="0">
                <a:solidFill>
                  <a:srgbClr val="FD8135"/>
                </a:solidFill>
                <a:latin typeface="Tahoma" panose="020B0604030504040204" pitchFamily="34" charset="0"/>
                <a:ea typeface="Tahoma" panose="020B0604030504040204" pitchFamily="34" charset="0"/>
                <a:cs typeface="Tahoma" panose="020B0604030504040204" pitchFamily="34" charset="0"/>
              </a:rPr>
              <a:t>2000+ </a:t>
            </a:r>
            <a:r>
              <a:rPr lang="fr-FR" sz="2800" b="1" dirty="0">
                <a:solidFill>
                  <a:srgbClr val="FD8135"/>
                </a:solidFill>
                <a:latin typeface="Tahoma" panose="020B0604030504040204" pitchFamily="34" charset="0"/>
                <a:ea typeface="Tahoma" panose="020B0604030504040204" pitchFamily="34" charset="0"/>
                <a:cs typeface="Tahoma" panose="020B0604030504040204" pitchFamily="34" charset="0"/>
              </a:rPr>
              <a:t>students</a:t>
            </a:r>
            <a:endParaRPr lang="fr-FR" sz="4000" b="1" dirty="0">
              <a:solidFill>
                <a:srgbClr val="FD8135"/>
              </a:solidFill>
              <a:latin typeface="Tahoma" panose="020B0604030504040204" pitchFamily="34" charset="0"/>
              <a:ea typeface="Tahoma" panose="020B0604030504040204" pitchFamily="34" charset="0"/>
              <a:cs typeface="Tahoma" panose="020B0604030504040204" pitchFamily="34" charset="0"/>
            </a:endParaRPr>
          </a:p>
        </p:txBody>
      </p:sp>
      <p:sp>
        <p:nvSpPr>
          <p:cNvPr id="13" name="ZoneTexte 12">
            <a:extLst>
              <a:ext uri="{FF2B5EF4-FFF2-40B4-BE49-F238E27FC236}">
                <a16:creationId xmlns:a16="http://schemas.microsoft.com/office/drawing/2014/main" id="{3E4E7F84-2519-4D7C-9DF8-B150CB34BAAD}"/>
              </a:ext>
            </a:extLst>
          </p:cNvPr>
          <p:cNvSpPr txBox="1"/>
          <p:nvPr/>
        </p:nvSpPr>
        <p:spPr>
          <a:xfrm>
            <a:off x="590726" y="4096167"/>
            <a:ext cx="2088232" cy="2123658"/>
          </a:xfrm>
          <a:prstGeom prst="rect">
            <a:avLst/>
          </a:prstGeom>
          <a:noFill/>
        </p:spPr>
        <p:txBody>
          <a:bodyPr wrap="square" rtlCol="0">
            <a:spAutoFit/>
          </a:bodyPr>
          <a:lstStyle/>
          <a:p>
            <a:pPr algn="ct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50 </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Permanent professors &amp; about 200 affiliated professors</a:t>
            </a:r>
            <a:endPar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ZoneTexte 13">
            <a:extLst>
              <a:ext uri="{FF2B5EF4-FFF2-40B4-BE49-F238E27FC236}">
                <a16:creationId xmlns:a16="http://schemas.microsoft.com/office/drawing/2014/main" id="{4B736D3B-F386-4885-9DC0-53C59E225D61}"/>
              </a:ext>
            </a:extLst>
          </p:cNvPr>
          <p:cNvSpPr txBox="1"/>
          <p:nvPr/>
        </p:nvSpPr>
        <p:spPr>
          <a:xfrm>
            <a:off x="7133348" y="1585658"/>
            <a:ext cx="1739093" cy="1692771"/>
          </a:xfrm>
          <a:prstGeom prst="rect">
            <a:avLst/>
          </a:prstGeom>
          <a:noFill/>
        </p:spPr>
        <p:txBody>
          <a:bodyPr wrap="square" rtlCol="0">
            <a:spAutoFit/>
          </a:bodyPr>
          <a:lstStyle/>
          <a:p>
            <a:pPr algn="ctr"/>
            <a:r>
              <a:rPr lang="fr-FR" sz="3200" b="1" dirty="0">
                <a:solidFill>
                  <a:srgbClr val="FD8135"/>
                </a:solidFill>
                <a:latin typeface="Tahoma" panose="020B0604030504040204" pitchFamily="34" charset="0"/>
                <a:ea typeface="Tahoma" panose="020B0604030504040204" pitchFamily="34" charset="0"/>
                <a:cs typeface="Tahoma" panose="020B0604030504040204" pitchFamily="34" charset="0"/>
              </a:rPr>
              <a:t>3</a:t>
            </a:r>
          </a:p>
          <a:p>
            <a:pPr algn="ctr"/>
            <a:r>
              <a:rPr lang="fr-FR" b="1" dirty="0" err="1">
                <a:solidFill>
                  <a:srgbClr val="FD8135"/>
                </a:solidFill>
                <a:latin typeface="Tahoma" panose="020B0604030504040204" pitchFamily="34" charset="0"/>
                <a:ea typeface="Tahoma" panose="020B0604030504040204" pitchFamily="34" charset="0"/>
                <a:cs typeface="Tahoma" panose="020B0604030504040204" pitchFamily="34" charset="0"/>
              </a:rPr>
              <a:t>campuses</a:t>
            </a:r>
            <a:r>
              <a:rPr lang="fr-FR" b="1" dirty="0">
                <a:solidFill>
                  <a:srgbClr val="FD8135"/>
                </a:solidFill>
                <a:latin typeface="Tahoma" panose="020B0604030504040204" pitchFamily="34" charset="0"/>
                <a:ea typeface="Tahoma" panose="020B0604030504040204" pitchFamily="34" charset="0"/>
                <a:cs typeface="Tahoma" panose="020B0604030504040204" pitchFamily="34" charset="0"/>
              </a:rPr>
              <a:t>  </a:t>
            </a:r>
            <a:r>
              <a:rPr lang="fr-FR" b="1" dirty="0" err="1">
                <a:solidFill>
                  <a:srgbClr val="FD8135"/>
                </a:solidFill>
                <a:latin typeface="Tahoma" panose="020B0604030504040204" pitchFamily="34" charset="0"/>
                <a:ea typeface="Tahoma" panose="020B0604030504040204" pitchFamily="34" charset="0"/>
                <a:cs typeface="Tahoma" panose="020B0604030504040204" pitchFamily="34" charset="0"/>
              </a:rPr>
              <a:t>abroad</a:t>
            </a:r>
            <a:r>
              <a:rPr lang="fr-FR" b="1" dirty="0">
                <a:solidFill>
                  <a:srgbClr val="FD8135"/>
                </a:solidFill>
                <a:latin typeface="Tahoma" panose="020B0604030504040204" pitchFamily="34" charset="0"/>
                <a:ea typeface="Tahoma" panose="020B0604030504040204" pitchFamily="34" charset="0"/>
                <a:cs typeface="Tahoma" panose="020B0604030504040204" pitchFamily="34" charset="0"/>
              </a:rPr>
              <a:t> (China – Morocco) </a:t>
            </a:r>
          </a:p>
        </p:txBody>
      </p:sp>
      <p:sp>
        <p:nvSpPr>
          <p:cNvPr id="15" name="ZoneTexte 14">
            <a:extLst>
              <a:ext uri="{FF2B5EF4-FFF2-40B4-BE49-F238E27FC236}">
                <a16:creationId xmlns:a16="http://schemas.microsoft.com/office/drawing/2014/main" id="{85B03C9A-701E-497B-9537-FFB2A4660447}"/>
              </a:ext>
            </a:extLst>
          </p:cNvPr>
          <p:cNvSpPr txBox="1"/>
          <p:nvPr/>
        </p:nvSpPr>
        <p:spPr>
          <a:xfrm>
            <a:off x="9314343" y="402977"/>
            <a:ext cx="2664296" cy="1200329"/>
          </a:xfrm>
          <a:prstGeom prst="rect">
            <a:avLst/>
          </a:prstGeom>
          <a:noFill/>
        </p:spPr>
        <p:txBody>
          <a:bodyPr wrap="square" rtlCol="0">
            <a:spAutoFit/>
          </a:bodyP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Network of</a:t>
            </a:r>
          </a:p>
          <a:p>
            <a:pPr algn="ct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14 000 </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Alumni in 109 countries</a:t>
            </a:r>
          </a:p>
        </p:txBody>
      </p:sp>
      <p:sp>
        <p:nvSpPr>
          <p:cNvPr id="16" name="ZoneTexte 15">
            <a:extLst>
              <a:ext uri="{FF2B5EF4-FFF2-40B4-BE49-F238E27FC236}">
                <a16:creationId xmlns:a16="http://schemas.microsoft.com/office/drawing/2014/main" id="{DD482E5D-3E9A-4AA7-BE35-026B45F91DBA}"/>
              </a:ext>
            </a:extLst>
          </p:cNvPr>
          <p:cNvSpPr txBox="1"/>
          <p:nvPr/>
        </p:nvSpPr>
        <p:spPr>
          <a:xfrm>
            <a:off x="8610600" y="5332234"/>
            <a:ext cx="2715397" cy="1415772"/>
          </a:xfrm>
          <a:prstGeom prst="rect">
            <a:avLst/>
          </a:prstGeom>
          <a:noFill/>
        </p:spPr>
        <p:txBody>
          <a:bodyPr wrap="square" rtlCol="0">
            <a:spAutoFit/>
          </a:bodyPr>
          <a:lstStyle/>
          <a:p>
            <a:pPr algn="ctr"/>
            <a:r>
              <a:rPr lang="fr-FR" sz="32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1</a:t>
            </a:r>
            <a:r>
              <a:rPr lang="fr-FR" sz="14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r>
              <a:rPr lang="fr-FR" b="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incubator</a:t>
            </a:r>
            <a:r>
              <a:rPr lang="fr-FR"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r>
              <a:rPr lang="fr-FR" b="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launching</a:t>
            </a:r>
            <a:r>
              <a:rPr lang="fr-FR"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entrepreneurial </a:t>
            </a:r>
            <a:r>
              <a:rPr lang="fr-FR" b="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projects</a:t>
            </a:r>
            <a:r>
              <a:rPr lang="fr-FR"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17" name="ZoneTexte 16">
            <a:extLst>
              <a:ext uri="{FF2B5EF4-FFF2-40B4-BE49-F238E27FC236}">
                <a16:creationId xmlns:a16="http://schemas.microsoft.com/office/drawing/2014/main" id="{ED7CDA5A-84D7-47F7-9E0D-01C788D1E38F}"/>
              </a:ext>
            </a:extLst>
          </p:cNvPr>
          <p:cNvSpPr txBox="1"/>
          <p:nvPr/>
        </p:nvSpPr>
        <p:spPr>
          <a:xfrm>
            <a:off x="-52006" y="2827741"/>
            <a:ext cx="3028246" cy="1107996"/>
          </a:xfrm>
          <a:prstGeom prst="rect">
            <a:avLst/>
          </a:prstGeom>
          <a:noFill/>
        </p:spPr>
        <p:txBody>
          <a:bodyPr wrap="square" rtlCol="0">
            <a:spAutoFit/>
          </a:bodyPr>
          <a:lstStyle/>
          <a:p>
            <a:pPr algn="ctr"/>
            <a:r>
              <a:rPr lang="fr-FR"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15 000 m2 (</a:t>
            </a:r>
            <a:r>
              <a:rPr lang="en-US"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extension the premises in progress</a:t>
            </a:r>
            <a:r>
              <a:rPr lang="fr-FR"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p>
          <a:p>
            <a:pPr algn="ctr"/>
            <a:endParaRPr lang="fr-FR" sz="1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ZoneTexte 17">
            <a:extLst>
              <a:ext uri="{FF2B5EF4-FFF2-40B4-BE49-F238E27FC236}">
                <a16:creationId xmlns:a16="http://schemas.microsoft.com/office/drawing/2014/main" id="{EE63ACF0-D480-4D96-8F5E-477D3C32F00B}"/>
              </a:ext>
            </a:extLst>
          </p:cNvPr>
          <p:cNvSpPr txBox="1"/>
          <p:nvPr/>
        </p:nvSpPr>
        <p:spPr>
          <a:xfrm>
            <a:off x="9293990" y="3599705"/>
            <a:ext cx="2820927" cy="1631216"/>
          </a:xfrm>
          <a:prstGeom prst="rect">
            <a:avLst/>
          </a:prstGeom>
          <a:noFill/>
        </p:spPr>
        <p:txBody>
          <a:bodyPr wrap="square" rtlCol="0">
            <a:spAutoFit/>
          </a:bodyPr>
          <a:lstStyle/>
          <a:p>
            <a:pPr algn="ctr"/>
            <a:r>
              <a:rPr lang="fr-FR" sz="4000" b="1" dirty="0">
                <a:solidFill>
                  <a:srgbClr val="FD8135"/>
                </a:solidFill>
                <a:latin typeface="Tahoma" panose="020B0604030504040204" pitchFamily="34" charset="0"/>
                <a:ea typeface="Tahoma" panose="020B0604030504040204" pitchFamily="34" charset="0"/>
                <a:cs typeface="Tahoma" panose="020B0604030504040204" pitchFamily="34" charset="0"/>
              </a:rPr>
              <a:t>35%</a:t>
            </a:r>
          </a:p>
          <a:p>
            <a:pPr algn="ctr"/>
            <a:r>
              <a:rPr lang="fr-FR" sz="2000" b="1" dirty="0">
                <a:solidFill>
                  <a:srgbClr val="FD8135"/>
                </a:solidFill>
                <a:latin typeface="Tahoma" panose="020B0604030504040204" pitchFamily="34" charset="0"/>
                <a:ea typeface="Tahoma" panose="020B0604030504040204" pitchFamily="34" charset="0"/>
                <a:cs typeface="Tahoma" panose="020B0604030504040204" pitchFamily="34" charset="0"/>
              </a:rPr>
              <a:t>of International</a:t>
            </a:r>
          </a:p>
          <a:p>
            <a:pPr algn="ctr"/>
            <a:r>
              <a:rPr lang="fr-FR" sz="2000" b="1" dirty="0">
                <a:solidFill>
                  <a:srgbClr val="FD8135"/>
                </a:solidFill>
                <a:latin typeface="Tahoma" panose="020B0604030504040204" pitchFamily="34" charset="0"/>
                <a:ea typeface="Tahoma" panose="020B0604030504040204" pitchFamily="34" charset="0"/>
                <a:cs typeface="Tahoma" panose="020B0604030504040204" pitchFamily="34" charset="0"/>
              </a:rPr>
              <a:t>Students</a:t>
            </a:r>
          </a:p>
          <a:p>
            <a:pPr algn="ctr"/>
            <a:r>
              <a:rPr lang="fr-FR" sz="2000" b="1" dirty="0">
                <a:solidFill>
                  <a:srgbClr val="FD8135"/>
                </a:solidFill>
                <a:latin typeface="Tahoma" panose="020B0604030504040204" pitchFamily="34" charset="0"/>
                <a:ea typeface="Tahoma" panose="020B0604030504040204" pitchFamily="34" charset="0"/>
                <a:cs typeface="Tahoma" panose="020B0604030504040204" pitchFamily="34" charset="0"/>
              </a:rPr>
              <a:t>(63 </a:t>
            </a:r>
            <a:r>
              <a:rPr lang="fr-FR" sz="2000" b="1" dirty="0" err="1">
                <a:solidFill>
                  <a:srgbClr val="FD8135"/>
                </a:solidFill>
                <a:latin typeface="Tahoma" panose="020B0604030504040204" pitchFamily="34" charset="0"/>
                <a:ea typeface="Tahoma" panose="020B0604030504040204" pitchFamily="34" charset="0"/>
                <a:cs typeface="Tahoma" panose="020B0604030504040204" pitchFamily="34" charset="0"/>
              </a:rPr>
              <a:t>nationalities</a:t>
            </a:r>
            <a:r>
              <a:rPr lang="fr-FR" sz="2000" b="1" dirty="0">
                <a:solidFill>
                  <a:srgbClr val="FD8135"/>
                </a:solidFill>
                <a:latin typeface="Tahoma" panose="020B0604030504040204" pitchFamily="34" charset="0"/>
                <a:ea typeface="Tahoma" panose="020B0604030504040204" pitchFamily="34" charset="0"/>
                <a:cs typeface="Tahoma" panose="020B0604030504040204" pitchFamily="34" charset="0"/>
              </a:rPr>
              <a:t>)</a:t>
            </a:r>
          </a:p>
        </p:txBody>
      </p:sp>
      <p:sp>
        <p:nvSpPr>
          <p:cNvPr id="19" name="ZoneTexte 18">
            <a:extLst>
              <a:ext uri="{FF2B5EF4-FFF2-40B4-BE49-F238E27FC236}">
                <a16:creationId xmlns:a16="http://schemas.microsoft.com/office/drawing/2014/main" id="{2F2D7121-D637-4E2D-A7A5-1C24B37C9D74}"/>
              </a:ext>
            </a:extLst>
          </p:cNvPr>
          <p:cNvSpPr txBox="1"/>
          <p:nvPr/>
        </p:nvSpPr>
        <p:spPr>
          <a:xfrm>
            <a:off x="1899719" y="87137"/>
            <a:ext cx="4918112" cy="523220"/>
          </a:xfrm>
          <a:prstGeom prst="rect">
            <a:avLst/>
          </a:prstGeom>
          <a:noFill/>
        </p:spPr>
        <p:txBody>
          <a:bodyPr wrap="square" rtlCol="0">
            <a:spAutoFit/>
          </a:bodyPr>
          <a:lstStyle/>
          <a:p>
            <a:pPr algn="ctr"/>
            <a:r>
              <a:rPr lang="fr-FR" sz="2000" b="1"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Founded</a:t>
            </a:r>
            <a:r>
              <a:rPr lang="fr-FR" sz="2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in </a:t>
            </a:r>
            <a:r>
              <a:rPr lang="fr-FR"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1919</a:t>
            </a:r>
            <a:endParaRPr lang="fr-FR" sz="1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ZoneTexte 19">
            <a:extLst>
              <a:ext uri="{FF2B5EF4-FFF2-40B4-BE49-F238E27FC236}">
                <a16:creationId xmlns:a16="http://schemas.microsoft.com/office/drawing/2014/main" id="{09848285-A005-495F-8E2B-924C3EBA998C}"/>
              </a:ext>
            </a:extLst>
          </p:cNvPr>
          <p:cNvSpPr txBox="1"/>
          <p:nvPr/>
        </p:nvSpPr>
        <p:spPr>
          <a:xfrm>
            <a:off x="2746114" y="4084440"/>
            <a:ext cx="3240360" cy="1015663"/>
          </a:xfrm>
          <a:prstGeom prst="rect">
            <a:avLst/>
          </a:prstGeom>
          <a:noFill/>
        </p:spPr>
        <p:txBody>
          <a:bodyPr wrap="square" rtlCol="0">
            <a:spAutoFit/>
          </a:bodyPr>
          <a:lstStyle/>
          <a:p>
            <a:pPr algn="ctr"/>
            <a:r>
              <a:rPr lang="fr-FR" sz="2000" b="1" dirty="0">
                <a:solidFill>
                  <a:schemeClr val="accent2"/>
                </a:solidFill>
                <a:latin typeface="Tahoma" panose="020B0604030504040204" pitchFamily="34" charset="0"/>
                <a:ea typeface="Tahoma" panose="020B0604030504040204" pitchFamily="34" charset="0"/>
                <a:cs typeface="Tahoma" panose="020B0604030504040204" pitchFamily="34" charset="0"/>
              </a:rPr>
              <a:t>About </a:t>
            </a:r>
            <a:r>
              <a:rPr lang="fr-FR" sz="4000" b="1" dirty="0">
                <a:solidFill>
                  <a:schemeClr val="accent2"/>
                </a:solidFill>
                <a:latin typeface="Tahoma" panose="020B0604030504040204" pitchFamily="34" charset="0"/>
                <a:ea typeface="Tahoma" panose="020B0604030504040204" pitchFamily="34" charset="0"/>
                <a:cs typeface="Tahoma" panose="020B0604030504040204" pitchFamily="34" charset="0"/>
              </a:rPr>
              <a:t>10</a:t>
            </a:r>
            <a:r>
              <a:rPr lang="fr-FR" sz="2000" b="1" dirty="0">
                <a:solidFill>
                  <a:schemeClr val="accent2"/>
                </a:solidFill>
                <a:latin typeface="Tahoma" panose="020B0604030504040204" pitchFamily="34" charset="0"/>
                <a:ea typeface="Tahoma" panose="020B0604030504040204" pitchFamily="34" charset="0"/>
                <a:cs typeface="Tahoma" panose="020B0604030504040204" pitchFamily="34" charset="0"/>
              </a:rPr>
              <a:t> Student associations </a:t>
            </a:r>
          </a:p>
        </p:txBody>
      </p:sp>
      <p:sp>
        <p:nvSpPr>
          <p:cNvPr id="3" name="Rectangle 2">
            <a:extLst>
              <a:ext uri="{FF2B5EF4-FFF2-40B4-BE49-F238E27FC236}">
                <a16:creationId xmlns:a16="http://schemas.microsoft.com/office/drawing/2014/main" id="{49894F70-C2D9-438D-8825-39CD1AE167C7}"/>
              </a:ext>
            </a:extLst>
          </p:cNvPr>
          <p:cNvSpPr/>
          <p:nvPr/>
        </p:nvSpPr>
        <p:spPr>
          <a:xfrm>
            <a:off x="4644216" y="607709"/>
            <a:ext cx="3499676" cy="800219"/>
          </a:xfrm>
          <a:prstGeom prst="rect">
            <a:avLst/>
          </a:prstGeom>
        </p:spPr>
        <p:txBody>
          <a:bodyPr wrap="none">
            <a:spAutoFit/>
          </a:bodyPr>
          <a:lstStyle/>
          <a:p>
            <a:pPr algn="ctr"/>
            <a:r>
              <a:rPr lang="en-US"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Network of more than </a:t>
            </a:r>
            <a:r>
              <a:rPr lang="en-US" sz="28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200</a:t>
            </a:r>
          </a:p>
          <a:p>
            <a:pPr algn="ctr"/>
            <a:r>
              <a:rPr lang="en-US"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partner companies</a:t>
            </a:r>
            <a:endParaRPr lang="fr-FR"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1" name="Picture 2" descr="C:\Users\905603\Documents\Photos\Photos Ecole\Students 8 ESC Clermont.jpg">
            <a:extLst>
              <a:ext uri="{FF2B5EF4-FFF2-40B4-BE49-F238E27FC236}">
                <a16:creationId xmlns:a16="http://schemas.microsoft.com/office/drawing/2014/main" id="{57B082AC-3943-4305-8E7D-3EA9D8D6EA4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64" t="23837" r="-2764" b="23837"/>
          <a:stretch/>
        </p:blipFill>
        <p:spPr bwMode="auto">
          <a:xfrm>
            <a:off x="3670536" y="5367676"/>
            <a:ext cx="5046531" cy="148164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AB57C289-DA15-43FD-8A9F-23090699C64D}"/>
              </a:ext>
            </a:extLst>
          </p:cNvPr>
          <p:cNvSpPr/>
          <p:nvPr/>
        </p:nvSpPr>
        <p:spPr>
          <a:xfrm>
            <a:off x="3372094" y="1360224"/>
            <a:ext cx="2425854" cy="1323439"/>
          </a:xfrm>
          <a:prstGeom prst="rect">
            <a:avLst/>
          </a:prstGeom>
        </p:spPr>
        <p:txBody>
          <a:bodyPr wrap="square">
            <a:spAutoFit/>
          </a:bodyPr>
          <a:lstStyle/>
          <a:p>
            <a:pPr algn="ctr"/>
            <a:r>
              <a:rPr lang="fr-FR" sz="44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3</a:t>
            </a:r>
          </a:p>
          <a:p>
            <a:pPr algn="ctr"/>
            <a:r>
              <a:rPr lang="fr-FR"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International </a:t>
            </a:r>
            <a:r>
              <a:rPr lang="fr-FR" b="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Accreditations</a:t>
            </a:r>
            <a:endParaRPr lang="fr-FR"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ZoneTexte 22">
            <a:extLst>
              <a:ext uri="{FF2B5EF4-FFF2-40B4-BE49-F238E27FC236}">
                <a16:creationId xmlns:a16="http://schemas.microsoft.com/office/drawing/2014/main" id="{0A7B0CCE-7481-4B4B-8529-2349FA534E1D}"/>
              </a:ext>
            </a:extLst>
          </p:cNvPr>
          <p:cNvSpPr txBox="1"/>
          <p:nvPr/>
        </p:nvSpPr>
        <p:spPr>
          <a:xfrm>
            <a:off x="6193802" y="3454297"/>
            <a:ext cx="2846541" cy="1015663"/>
          </a:xfrm>
          <a:prstGeom prst="rect">
            <a:avLst/>
          </a:prstGeom>
          <a:noFill/>
        </p:spPr>
        <p:txBody>
          <a:bodyPr wrap="square" rtlCol="0">
            <a:spAutoFit/>
          </a:bodyPr>
          <a:lstStyle/>
          <a:p>
            <a:pPr algn="ctr"/>
            <a:r>
              <a:rPr lang="fr-FR"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Member</a:t>
            </a:r>
            <a:r>
              <a:rPr lang="fr-FR" sz="2000" b="1" dirty="0">
                <a:solidFill>
                  <a:schemeClr val="bg1"/>
                </a:solidFill>
                <a:latin typeface="Tahoma" panose="020B0604030504040204" pitchFamily="34" charset="0"/>
                <a:ea typeface="Tahoma" panose="020B0604030504040204" pitchFamily="34" charset="0"/>
                <a:cs typeface="Tahoma" panose="020B0604030504040204" pitchFamily="34" charset="0"/>
              </a:rPr>
              <a:t> of the Conférence des Grandes Ecoles</a:t>
            </a:r>
          </a:p>
        </p:txBody>
      </p:sp>
      <p:pic>
        <p:nvPicPr>
          <p:cNvPr id="7" name="Image 6">
            <a:extLst>
              <a:ext uri="{FF2B5EF4-FFF2-40B4-BE49-F238E27FC236}">
                <a16:creationId xmlns:a16="http://schemas.microsoft.com/office/drawing/2014/main" id="{4D034125-E1F3-4C20-B92E-5D4190D331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936" y="2509277"/>
            <a:ext cx="1083048" cy="649829"/>
          </a:xfrm>
          <a:prstGeom prst="rect">
            <a:avLst/>
          </a:prstGeom>
        </p:spPr>
      </p:pic>
      <p:pic>
        <p:nvPicPr>
          <p:cNvPr id="26" name="Image 25">
            <a:extLst>
              <a:ext uri="{FF2B5EF4-FFF2-40B4-BE49-F238E27FC236}">
                <a16:creationId xmlns:a16="http://schemas.microsoft.com/office/drawing/2014/main" id="{2F2D022F-643B-4F60-8332-EAEB8F1ED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585" y="2962518"/>
            <a:ext cx="1842967" cy="384954"/>
          </a:xfrm>
          <a:prstGeom prst="rect">
            <a:avLst/>
          </a:prstGeom>
        </p:spPr>
      </p:pic>
      <p:pic>
        <p:nvPicPr>
          <p:cNvPr id="30" name="Image 29">
            <a:extLst>
              <a:ext uri="{FF2B5EF4-FFF2-40B4-BE49-F238E27FC236}">
                <a16:creationId xmlns:a16="http://schemas.microsoft.com/office/drawing/2014/main" id="{C8B649C2-BEA7-465E-A143-FA616E8A58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3594"/>
          <a:stretch/>
        </p:blipFill>
        <p:spPr>
          <a:xfrm>
            <a:off x="3927837" y="3319658"/>
            <a:ext cx="1110343" cy="414751"/>
          </a:xfrm>
          <a:prstGeom prst="rect">
            <a:avLst/>
          </a:prstGeom>
        </p:spPr>
      </p:pic>
      <p:pic>
        <p:nvPicPr>
          <p:cNvPr id="32" name="Image 31">
            <a:extLst>
              <a:ext uri="{FF2B5EF4-FFF2-40B4-BE49-F238E27FC236}">
                <a16:creationId xmlns:a16="http://schemas.microsoft.com/office/drawing/2014/main" id="{A20A3A14-16B9-460F-BD05-1DFBDE8FD9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522" y="4457649"/>
            <a:ext cx="1136007" cy="374882"/>
          </a:xfrm>
          <a:prstGeom prst="rect">
            <a:avLst/>
          </a:prstGeom>
        </p:spPr>
      </p:pic>
      <p:sp>
        <p:nvSpPr>
          <p:cNvPr id="33" name="ZoneTexte 32">
            <a:extLst>
              <a:ext uri="{FF2B5EF4-FFF2-40B4-BE49-F238E27FC236}">
                <a16:creationId xmlns:a16="http://schemas.microsoft.com/office/drawing/2014/main" id="{3D815F68-5820-43D4-856E-66786C7BBDE1}"/>
              </a:ext>
            </a:extLst>
          </p:cNvPr>
          <p:cNvSpPr txBox="1"/>
          <p:nvPr/>
        </p:nvSpPr>
        <p:spPr>
          <a:xfrm>
            <a:off x="9955056" y="2166021"/>
            <a:ext cx="2236944" cy="1323439"/>
          </a:xfrm>
          <a:prstGeom prst="rect">
            <a:avLst/>
          </a:prstGeom>
          <a:noFill/>
        </p:spPr>
        <p:txBody>
          <a:bodyPr wrap="square" rtlCol="0">
            <a:spAutoFit/>
          </a:bodyPr>
          <a:lstStyle/>
          <a:p>
            <a:pPr algn="ctr"/>
            <a:r>
              <a:rPr lang="fr-FR" sz="3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120+</a:t>
            </a:r>
          </a:p>
          <a:p>
            <a:pPr algn="ctr"/>
            <a:r>
              <a:rPr lang="fr-FR"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International </a:t>
            </a:r>
            <a:r>
              <a:rPr lang="fr-FR" b="1"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Partners</a:t>
            </a:r>
            <a:endParaRPr lang="fr-FR"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endParaRPr lang="fr-FR" sz="1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7345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1B29B25-97F0-449A-91D2-F539D6A788C1}"/>
              </a:ext>
            </a:extLst>
          </p:cNvPr>
          <p:cNvSpPr>
            <a:spLocks noGrp="1"/>
          </p:cNvSpPr>
          <p:nvPr>
            <p:ph type="title"/>
          </p:nvPr>
        </p:nvSpPr>
        <p:spPr>
          <a:xfrm>
            <a:off x="2983345" y="0"/>
            <a:ext cx="8726790" cy="1011027"/>
          </a:xfrm>
        </p:spPr>
        <p:txBody>
          <a:bodyPr/>
          <a:lstStyle/>
          <a:p>
            <a:r>
              <a:rPr lang="fr-FR" dirty="0"/>
              <a:t>Visa Application</a:t>
            </a:r>
          </a:p>
        </p:txBody>
      </p:sp>
      <p:sp>
        <p:nvSpPr>
          <p:cNvPr id="9" name="Espace réservé du contenu 1">
            <a:extLst>
              <a:ext uri="{FF2B5EF4-FFF2-40B4-BE49-F238E27FC236}">
                <a16:creationId xmlns:a16="http://schemas.microsoft.com/office/drawing/2014/main" id="{8BDD8E2B-AF1F-4ED9-AD8A-9C1D01B0F818}"/>
              </a:ext>
            </a:extLst>
          </p:cNvPr>
          <p:cNvSpPr txBox="1">
            <a:spLocks/>
          </p:cNvSpPr>
          <p:nvPr/>
        </p:nvSpPr>
        <p:spPr>
          <a:xfrm>
            <a:off x="385894" y="1367406"/>
            <a:ext cx="4778198" cy="51579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b="1" dirty="0"/>
              <a:t>Visa Application : Campus France</a:t>
            </a:r>
          </a:p>
          <a:p>
            <a:r>
              <a:rPr lang="fr-FR" sz="2000" dirty="0"/>
              <a:t>You </a:t>
            </a:r>
            <a:r>
              <a:rPr lang="fr-FR" sz="2000" dirty="0" err="1"/>
              <a:t>should</a:t>
            </a:r>
            <a:r>
              <a:rPr lang="fr-FR" sz="2000" dirty="0"/>
              <a:t> </a:t>
            </a:r>
            <a:r>
              <a:rPr lang="fr-FR" sz="2000" dirty="0" err="1"/>
              <a:t>apply</a:t>
            </a:r>
            <a:r>
              <a:rPr lang="fr-FR" sz="2000" dirty="0"/>
              <a:t> </a:t>
            </a:r>
            <a:r>
              <a:rPr lang="fr-FR" sz="2000" b="1" i="1" dirty="0"/>
              <a:t>at least </a:t>
            </a:r>
            <a:r>
              <a:rPr lang="fr-FR" sz="2000" dirty="0"/>
              <a:t>2-months </a:t>
            </a:r>
            <a:r>
              <a:rPr lang="fr-FR" sz="2000" dirty="0" err="1"/>
              <a:t>before</a:t>
            </a:r>
            <a:r>
              <a:rPr lang="fr-FR" sz="2000" dirty="0"/>
              <a:t> </a:t>
            </a:r>
            <a:r>
              <a:rPr lang="fr-FR" sz="2000" dirty="0" err="1"/>
              <a:t>your</a:t>
            </a:r>
            <a:r>
              <a:rPr lang="fr-FR" sz="2000" dirty="0"/>
              <a:t> </a:t>
            </a:r>
            <a:r>
              <a:rPr lang="fr-FR" sz="2000" dirty="0" err="1"/>
              <a:t>intended</a:t>
            </a:r>
            <a:r>
              <a:rPr lang="fr-FR" sz="2000" dirty="0"/>
              <a:t> </a:t>
            </a:r>
            <a:r>
              <a:rPr lang="fr-FR" sz="2000" dirty="0" err="1"/>
              <a:t>departure</a:t>
            </a:r>
            <a:r>
              <a:rPr lang="fr-FR" sz="2000" dirty="0"/>
              <a:t> date </a:t>
            </a:r>
          </a:p>
          <a:p>
            <a:r>
              <a:rPr lang="fr-FR" sz="2000" dirty="0"/>
              <a:t>Fast-track application </a:t>
            </a:r>
            <a:r>
              <a:rPr lang="fr-FR" sz="2000" dirty="0" err="1"/>
              <a:t>procedure</a:t>
            </a:r>
            <a:r>
              <a:rPr lang="fr-FR" sz="2000" dirty="0"/>
              <a:t> for </a:t>
            </a:r>
            <a:r>
              <a:rPr lang="fr-FR" sz="2000" dirty="0" err="1"/>
              <a:t>students</a:t>
            </a:r>
            <a:r>
              <a:rPr lang="fr-FR" sz="2000" dirty="0"/>
              <a:t> </a:t>
            </a:r>
            <a:r>
              <a:rPr lang="fr-FR" sz="2000" dirty="0" err="1"/>
              <a:t>participating</a:t>
            </a:r>
            <a:r>
              <a:rPr lang="fr-FR" sz="2000" dirty="0"/>
              <a:t> in an exchange programme. </a:t>
            </a:r>
            <a:r>
              <a:rPr lang="fr-FR" sz="2000" strike="sngStrike" dirty="0" err="1">
                <a:solidFill>
                  <a:srgbClr val="FF0000"/>
                </a:solidFill>
              </a:rPr>
              <a:t>However</a:t>
            </a:r>
            <a:r>
              <a:rPr lang="fr-FR" sz="2000" strike="sngStrike" dirty="0">
                <a:solidFill>
                  <a:srgbClr val="FF0000"/>
                </a:solidFill>
              </a:rPr>
              <a:t>, the </a:t>
            </a:r>
            <a:r>
              <a:rPr lang="fr-FR" sz="2000" strike="sngStrike" dirty="0" err="1">
                <a:solidFill>
                  <a:srgbClr val="FF0000"/>
                </a:solidFill>
              </a:rPr>
              <a:t>sanitary</a:t>
            </a:r>
            <a:r>
              <a:rPr lang="fr-FR" sz="2000" strike="sngStrike" dirty="0">
                <a:solidFill>
                  <a:srgbClr val="FF0000"/>
                </a:solidFill>
              </a:rPr>
              <a:t> </a:t>
            </a:r>
            <a:r>
              <a:rPr lang="fr-FR" sz="2000" strike="sngStrike" dirty="0" err="1">
                <a:solidFill>
                  <a:srgbClr val="FF0000"/>
                </a:solidFill>
              </a:rPr>
              <a:t>crisis</a:t>
            </a:r>
            <a:r>
              <a:rPr lang="fr-FR" sz="2000" strike="sngStrike" dirty="0">
                <a:solidFill>
                  <a:srgbClr val="FF0000"/>
                </a:solidFill>
              </a:rPr>
              <a:t> </a:t>
            </a:r>
            <a:r>
              <a:rPr lang="fr-FR" sz="2000" strike="sngStrike" dirty="0" err="1">
                <a:solidFill>
                  <a:srgbClr val="FF0000"/>
                </a:solidFill>
              </a:rPr>
              <a:t>could</a:t>
            </a:r>
            <a:r>
              <a:rPr lang="fr-FR" sz="2000" strike="sngStrike" dirty="0">
                <a:solidFill>
                  <a:srgbClr val="FF0000"/>
                </a:solidFill>
              </a:rPr>
              <a:t> cause </a:t>
            </a:r>
            <a:r>
              <a:rPr lang="fr-FR" sz="2000" strike="sngStrike" dirty="0" err="1">
                <a:solidFill>
                  <a:srgbClr val="FF0000"/>
                </a:solidFill>
              </a:rPr>
              <a:t>delays</a:t>
            </a:r>
            <a:r>
              <a:rPr lang="fr-FR" sz="2000" strike="sngStrike" dirty="0">
                <a:solidFill>
                  <a:srgbClr val="FF0000"/>
                </a:solidFill>
              </a:rPr>
              <a:t>.</a:t>
            </a:r>
          </a:p>
          <a:p>
            <a:pPr marL="0" indent="0">
              <a:buFont typeface="Arial" panose="020B0604020202020204" pitchFamily="34" charset="0"/>
              <a:buNone/>
            </a:pPr>
            <a:endParaRPr lang="fr-FR" sz="2200" dirty="0"/>
          </a:p>
          <a:p>
            <a:pPr marL="0" indent="0">
              <a:buFont typeface="Arial" panose="020B0604020202020204" pitchFamily="34" charset="0"/>
              <a:buNone/>
            </a:pPr>
            <a:r>
              <a:rPr lang="fr-FR" sz="2200" b="1" dirty="0" err="1"/>
              <a:t>Validate</a:t>
            </a:r>
            <a:r>
              <a:rPr lang="fr-FR" sz="2200" b="1" dirty="0"/>
              <a:t> </a:t>
            </a:r>
            <a:r>
              <a:rPr lang="fr-FR" sz="2200" b="1" dirty="0" err="1"/>
              <a:t>your</a:t>
            </a:r>
            <a:r>
              <a:rPr lang="fr-FR" sz="2200" b="1" dirty="0"/>
              <a:t> visa </a:t>
            </a:r>
            <a:r>
              <a:rPr lang="fr-FR" sz="2200" b="1" dirty="0" err="1"/>
              <a:t>when</a:t>
            </a:r>
            <a:r>
              <a:rPr lang="fr-FR" sz="2200" b="1" dirty="0"/>
              <a:t> </a:t>
            </a:r>
            <a:r>
              <a:rPr lang="fr-FR" sz="2200" b="1" dirty="0" err="1"/>
              <a:t>you</a:t>
            </a:r>
            <a:r>
              <a:rPr lang="fr-FR" sz="2200" b="1" dirty="0"/>
              <a:t> arrive in France</a:t>
            </a:r>
          </a:p>
          <a:p>
            <a:r>
              <a:rPr lang="fr-FR" sz="2000" dirty="0" err="1"/>
              <a:t>Simplified</a:t>
            </a:r>
            <a:r>
              <a:rPr lang="fr-FR" sz="2000" dirty="0"/>
              <a:t> online validation </a:t>
            </a:r>
            <a:r>
              <a:rPr lang="fr-FR" sz="2000" dirty="0" err="1"/>
              <a:t>procedure</a:t>
            </a:r>
            <a:r>
              <a:rPr lang="fr-FR" sz="2000" dirty="0"/>
              <a:t> as </a:t>
            </a:r>
            <a:r>
              <a:rPr lang="fr-FR" sz="2000" dirty="0" err="1"/>
              <a:t>soon</a:t>
            </a:r>
            <a:r>
              <a:rPr lang="fr-FR" sz="2000" dirty="0"/>
              <a:t> as </a:t>
            </a:r>
            <a:r>
              <a:rPr lang="fr-FR" sz="2000" dirty="0" err="1"/>
              <a:t>you</a:t>
            </a:r>
            <a:r>
              <a:rPr lang="fr-FR" sz="2000" dirty="0"/>
              <a:t> have to have a permanent </a:t>
            </a:r>
            <a:r>
              <a:rPr lang="fr-FR" sz="2000" dirty="0" err="1"/>
              <a:t>address</a:t>
            </a:r>
            <a:r>
              <a:rPr lang="fr-FR" sz="2000" dirty="0"/>
              <a:t> in France.  </a:t>
            </a:r>
            <a:r>
              <a:rPr lang="fr-FR" sz="2000" dirty="0" err="1"/>
              <a:t>Required</a:t>
            </a:r>
            <a:r>
              <a:rPr lang="fr-FR" sz="2000" dirty="0"/>
              <a:t> documents : </a:t>
            </a:r>
            <a:r>
              <a:rPr lang="fr-FR" sz="2000" dirty="0" err="1"/>
              <a:t>Passport</a:t>
            </a:r>
            <a:r>
              <a:rPr lang="fr-FR" sz="2000" dirty="0"/>
              <a:t> &amp; Visa, Bank </a:t>
            </a:r>
            <a:r>
              <a:rPr lang="fr-FR" sz="2000" dirty="0" err="1"/>
              <a:t>Card</a:t>
            </a:r>
            <a:endParaRPr lang="fr-FR" sz="2000" dirty="0"/>
          </a:p>
          <a:p>
            <a:pPr marL="0" indent="0">
              <a:buFont typeface="Arial" panose="020B0604020202020204" pitchFamily="34" charset="0"/>
              <a:buNone/>
            </a:pPr>
            <a:endParaRPr lang="en-US" sz="2200" dirty="0"/>
          </a:p>
        </p:txBody>
      </p:sp>
      <p:pic>
        <p:nvPicPr>
          <p:cNvPr id="5" name="Image 4">
            <a:extLst>
              <a:ext uri="{FF2B5EF4-FFF2-40B4-BE49-F238E27FC236}">
                <a16:creationId xmlns:a16="http://schemas.microsoft.com/office/drawing/2014/main" id="{2F5B7F89-2E07-4E77-9EBA-8A469752A55E}"/>
              </a:ext>
            </a:extLst>
          </p:cNvPr>
          <p:cNvPicPr>
            <a:picLocks noChangeAspect="1"/>
          </p:cNvPicPr>
          <p:nvPr/>
        </p:nvPicPr>
        <p:blipFill rotWithShape="1">
          <a:blip r:embed="rId2"/>
          <a:srcRect r="46191"/>
          <a:stretch/>
        </p:blipFill>
        <p:spPr>
          <a:xfrm>
            <a:off x="5164092" y="1877418"/>
            <a:ext cx="6560364" cy="3740727"/>
          </a:xfrm>
          <a:prstGeom prst="rect">
            <a:avLst/>
          </a:prstGeom>
        </p:spPr>
      </p:pic>
    </p:spTree>
    <p:extLst>
      <p:ext uri="{BB962C8B-B14F-4D97-AF65-F5344CB8AC3E}">
        <p14:creationId xmlns:p14="http://schemas.microsoft.com/office/powerpoint/2010/main" val="3048548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46A9E46-E9D5-4DE3-87C4-CCC96B921029}"/>
              </a:ext>
            </a:extLst>
          </p:cNvPr>
          <p:cNvSpPr>
            <a:spLocks noGrp="1"/>
          </p:cNvSpPr>
          <p:nvPr>
            <p:ph idx="4294967295"/>
          </p:nvPr>
        </p:nvSpPr>
        <p:spPr>
          <a:xfrm>
            <a:off x="2209800" y="5771113"/>
            <a:ext cx="7696200" cy="1325563"/>
          </a:xfrm>
        </p:spPr>
        <p:txBody>
          <a:bodyPr>
            <a:normAutofit/>
          </a:bodyPr>
          <a:lstStyle/>
          <a:p>
            <a:r>
              <a:rPr lang="en-US" sz="1800" dirty="0">
                <a:solidFill>
                  <a:schemeClr val="bg1"/>
                </a:solidFill>
              </a:rPr>
              <a:t>Cost of Living</a:t>
            </a:r>
          </a:p>
          <a:p>
            <a:r>
              <a:rPr lang="en-US" sz="1800" dirty="0">
                <a:solidFill>
                  <a:schemeClr val="bg1"/>
                </a:solidFill>
              </a:rPr>
              <a:t>Accommodation</a:t>
            </a:r>
          </a:p>
          <a:p>
            <a:r>
              <a:rPr lang="en-US" sz="1800" dirty="0">
                <a:solidFill>
                  <a:schemeClr val="bg1"/>
                </a:solidFill>
              </a:rPr>
              <a:t>Contacts</a:t>
            </a:r>
          </a:p>
        </p:txBody>
      </p:sp>
      <p:sp>
        <p:nvSpPr>
          <p:cNvPr id="3" name="Espace réservé de la date 2">
            <a:extLst>
              <a:ext uri="{FF2B5EF4-FFF2-40B4-BE49-F238E27FC236}">
                <a16:creationId xmlns:a16="http://schemas.microsoft.com/office/drawing/2014/main" id="{85BAAD5E-1C65-4113-A1B3-80C2DF613E2A}"/>
              </a:ext>
            </a:extLst>
          </p:cNvPr>
          <p:cNvSpPr>
            <a:spLocks noGrp="1"/>
          </p:cNvSpPr>
          <p:nvPr>
            <p:ph type="dt" sz="half" idx="10"/>
          </p:nvPr>
        </p:nvSpPr>
        <p:spPr/>
        <p:txBody>
          <a:bodyPr/>
          <a:lstStyle/>
          <a:p>
            <a:fld id="{77FF673D-098B-42C8-9006-C21F024A964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349E5078-7F96-4FB5-AAB3-383C0813C2EB}"/>
              </a:ext>
            </a:extLst>
          </p:cNvPr>
          <p:cNvSpPr>
            <a:spLocks noGrp="1"/>
          </p:cNvSpPr>
          <p:nvPr>
            <p:ph type="sldNum" sz="quarter" idx="12"/>
          </p:nvPr>
        </p:nvSpPr>
        <p:spPr/>
        <p:txBody>
          <a:bodyPr/>
          <a:lstStyle/>
          <a:p>
            <a:fld id="{8BE5A28F-0D0E-4FA3-9A8F-54F35CF4AC11}" type="slidenum">
              <a:rPr lang="fr-FR" smtClean="0"/>
              <a:t>31</a:t>
            </a:fld>
            <a:endParaRPr lang="fr-FR"/>
          </a:p>
        </p:txBody>
      </p:sp>
      <p:sp>
        <p:nvSpPr>
          <p:cNvPr id="6" name="Titre 5">
            <a:extLst>
              <a:ext uri="{FF2B5EF4-FFF2-40B4-BE49-F238E27FC236}">
                <a16:creationId xmlns:a16="http://schemas.microsoft.com/office/drawing/2014/main" id="{8D9E5017-FD00-4FEE-B0E9-E28840566D5C}"/>
              </a:ext>
            </a:extLst>
          </p:cNvPr>
          <p:cNvSpPr>
            <a:spLocks noGrp="1"/>
          </p:cNvSpPr>
          <p:nvPr>
            <p:ph type="title"/>
          </p:nvPr>
        </p:nvSpPr>
        <p:spPr>
          <a:xfrm>
            <a:off x="530087" y="-122444"/>
            <a:ext cx="10515600" cy="1325563"/>
          </a:xfrm>
        </p:spPr>
        <p:txBody>
          <a:bodyPr/>
          <a:lstStyle/>
          <a:p>
            <a:r>
              <a:rPr lang="en-US" dirty="0"/>
              <a:t>Integration</a:t>
            </a:r>
          </a:p>
        </p:txBody>
      </p:sp>
      <p:pic>
        <p:nvPicPr>
          <p:cNvPr id="8" name="Image 7">
            <a:extLst>
              <a:ext uri="{FF2B5EF4-FFF2-40B4-BE49-F238E27FC236}">
                <a16:creationId xmlns:a16="http://schemas.microsoft.com/office/drawing/2014/main" id="{E6F237A0-857C-400A-B24D-4CB2132B75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4403" y="1086886"/>
            <a:ext cx="7026967" cy="4684227"/>
          </a:xfrm>
          <a:prstGeom prst="rect">
            <a:avLst/>
          </a:prstGeom>
        </p:spPr>
      </p:pic>
    </p:spTree>
    <p:extLst>
      <p:ext uri="{BB962C8B-B14F-4D97-AF65-F5344CB8AC3E}">
        <p14:creationId xmlns:p14="http://schemas.microsoft.com/office/powerpoint/2010/main" val="2697555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1B29B25-97F0-449A-91D2-F539D6A788C1}"/>
              </a:ext>
            </a:extLst>
          </p:cNvPr>
          <p:cNvSpPr>
            <a:spLocks noGrp="1"/>
          </p:cNvSpPr>
          <p:nvPr>
            <p:ph type="title"/>
          </p:nvPr>
        </p:nvSpPr>
        <p:spPr>
          <a:xfrm>
            <a:off x="2983345" y="0"/>
            <a:ext cx="8726790" cy="1011027"/>
          </a:xfrm>
        </p:spPr>
        <p:txBody>
          <a:bodyPr/>
          <a:lstStyle/>
          <a:p>
            <a:r>
              <a:rPr lang="fr-FR" dirty="0" err="1"/>
              <a:t>Cost</a:t>
            </a:r>
            <a:r>
              <a:rPr lang="fr-FR" dirty="0"/>
              <a:t> of Living in Clermont-Ferrand</a:t>
            </a:r>
          </a:p>
        </p:txBody>
      </p:sp>
      <p:sp>
        <p:nvSpPr>
          <p:cNvPr id="9" name="Espace réservé du contenu 1">
            <a:extLst>
              <a:ext uri="{FF2B5EF4-FFF2-40B4-BE49-F238E27FC236}">
                <a16:creationId xmlns:a16="http://schemas.microsoft.com/office/drawing/2014/main" id="{26FA26F2-C21F-40FD-9BF2-8337F0336F77}"/>
              </a:ext>
            </a:extLst>
          </p:cNvPr>
          <p:cNvSpPr txBox="1">
            <a:spLocks/>
          </p:cNvSpPr>
          <p:nvPr/>
        </p:nvSpPr>
        <p:spPr>
          <a:xfrm>
            <a:off x="395536" y="1484784"/>
            <a:ext cx="5426424" cy="49495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Daily expenses including rent, food, or other bills are estimated to be around 700€ per month – This amount does not include tuition fees</a:t>
            </a:r>
          </a:p>
          <a:p>
            <a:endParaRPr lang="en-US" sz="2400" dirty="0"/>
          </a:p>
          <a:p>
            <a:r>
              <a:rPr lang="en-US" sz="2400" dirty="0"/>
              <a:t>The first month, students will have additional expenses (rent deposit, electricity, gas, telephone,...)</a:t>
            </a:r>
          </a:p>
          <a:p>
            <a:endParaRPr lang="en-US" sz="2400" dirty="0"/>
          </a:p>
          <a:p>
            <a:r>
              <a:rPr lang="fr-FR" sz="2400" dirty="0"/>
              <a:t>Students must </a:t>
            </a:r>
            <a:r>
              <a:rPr lang="fr-FR" sz="2400" dirty="0" err="1"/>
              <a:t>pay</a:t>
            </a:r>
            <a:r>
              <a:rPr lang="fr-FR" sz="2400" dirty="0"/>
              <a:t> the CVEC - Contribution Vie Étudiante et de Campus (100€/</a:t>
            </a:r>
            <a:r>
              <a:rPr lang="fr-FR" sz="2400" dirty="0" err="1"/>
              <a:t>year</a:t>
            </a:r>
            <a:r>
              <a:rPr lang="fr-FR" sz="2400" dirty="0"/>
              <a:t>) </a:t>
            </a:r>
            <a:endParaRPr lang="en-US" sz="2400" dirty="0"/>
          </a:p>
        </p:txBody>
      </p:sp>
      <p:graphicFrame>
        <p:nvGraphicFramePr>
          <p:cNvPr id="10" name="Espace réservé du contenu 3">
            <a:extLst>
              <a:ext uri="{FF2B5EF4-FFF2-40B4-BE49-F238E27FC236}">
                <a16:creationId xmlns:a16="http://schemas.microsoft.com/office/drawing/2014/main" id="{CC46F152-DC19-4FCA-B1D8-5C399E18A91D}"/>
              </a:ext>
            </a:extLst>
          </p:cNvPr>
          <p:cNvGraphicFramePr>
            <a:graphicFrameLocks/>
          </p:cNvGraphicFramePr>
          <p:nvPr/>
        </p:nvGraphicFramePr>
        <p:xfrm>
          <a:off x="6253018" y="1484717"/>
          <a:ext cx="5218546" cy="4717301"/>
        </p:xfrm>
        <a:graphic>
          <a:graphicData uri="http://schemas.openxmlformats.org/drawingml/2006/table">
            <a:tbl>
              <a:tblPr firstRow="1" firstCol="1" bandRow="1">
                <a:tableStyleId>{7DF18680-E054-41AD-8BC1-D1AEF772440D}</a:tableStyleId>
              </a:tblPr>
              <a:tblGrid>
                <a:gridCol w="3112816">
                  <a:extLst>
                    <a:ext uri="{9D8B030D-6E8A-4147-A177-3AD203B41FA5}">
                      <a16:colId xmlns:a16="http://schemas.microsoft.com/office/drawing/2014/main" val="20000"/>
                    </a:ext>
                  </a:extLst>
                </a:gridCol>
                <a:gridCol w="2105730">
                  <a:extLst>
                    <a:ext uri="{9D8B030D-6E8A-4147-A177-3AD203B41FA5}">
                      <a16:colId xmlns:a16="http://schemas.microsoft.com/office/drawing/2014/main" val="20001"/>
                    </a:ext>
                  </a:extLst>
                </a:gridCol>
              </a:tblGrid>
              <a:tr h="648328">
                <a:tc>
                  <a:txBody>
                    <a:bodyPr/>
                    <a:lstStyle/>
                    <a:p>
                      <a:pPr algn="just">
                        <a:spcAft>
                          <a:spcPts val="0"/>
                        </a:spcAft>
                      </a:pPr>
                      <a:r>
                        <a:rPr lang="en-US" sz="1800" spc="-10" dirty="0">
                          <a:effectLst/>
                        </a:rPr>
                        <a:t> </a:t>
                      </a:r>
                      <a:endParaRPr lang="fr-FR" sz="1800" dirty="0">
                        <a:solidFill>
                          <a:srgbClr val="000000"/>
                        </a:solidFill>
                        <a:effectLst/>
                        <a:latin typeface="Verdana"/>
                        <a:ea typeface="Times New Roman"/>
                        <a:cs typeface="Times New Roman"/>
                      </a:endParaRPr>
                    </a:p>
                  </a:txBody>
                  <a:tcPr marL="68580" marR="68580" marT="0" marB="0" anchor="ctr"/>
                </a:tc>
                <a:tc>
                  <a:txBody>
                    <a:bodyPr/>
                    <a:lstStyle/>
                    <a:p>
                      <a:pPr algn="ctr">
                        <a:spcAft>
                          <a:spcPts val="0"/>
                        </a:spcAft>
                      </a:pPr>
                      <a:r>
                        <a:rPr lang="en-US" sz="1700" u="none" strike="noStrike" kern="1200" baseline="0" dirty="0"/>
                        <a:t>MINIMUM</a:t>
                      </a:r>
                      <a:endParaRPr lang="fr-FR" sz="1700" b="1" i="0" u="none" strike="noStrike" kern="1200" baseline="0" dirty="0">
                        <a:solidFill>
                          <a:schemeClr val="lt1"/>
                        </a:solidFill>
                        <a:latin typeface="+mn-lt"/>
                        <a:ea typeface="+mn-ea"/>
                        <a:cs typeface="+mn-cs"/>
                      </a:endParaRPr>
                    </a:p>
                  </a:txBody>
                  <a:tcPr marL="68580" marR="68580" marT="0" marB="0" anchor="ctr"/>
                </a:tc>
                <a:extLst>
                  <a:ext uri="{0D108BD9-81ED-4DB2-BD59-A6C34878D82A}">
                    <a16:rowId xmlns:a16="http://schemas.microsoft.com/office/drawing/2014/main" val="10000"/>
                  </a:ext>
                </a:extLst>
              </a:tr>
              <a:tr h="827333">
                <a:tc>
                  <a:txBody>
                    <a:bodyPr/>
                    <a:lstStyle/>
                    <a:p>
                      <a:pPr algn="l">
                        <a:spcAft>
                          <a:spcPts val="0"/>
                        </a:spcAft>
                      </a:pPr>
                      <a:r>
                        <a:rPr lang="en-GB" sz="1600" dirty="0">
                          <a:effectLst/>
                        </a:rPr>
                        <a:t>Rent for furnished room / furnished studio apartment (all charges included)</a:t>
                      </a:r>
                      <a:endParaRPr lang="fr-FR" sz="1600" dirty="0">
                        <a:solidFill>
                          <a:srgbClr val="000000"/>
                        </a:solidFill>
                        <a:effectLst/>
                        <a:latin typeface="Verdana"/>
                        <a:ea typeface="Times New Roman"/>
                        <a:cs typeface="Times New Roman"/>
                      </a:endParaRPr>
                    </a:p>
                  </a:txBody>
                  <a:tcPr marL="68580" marR="68580" marT="0" marB="0" anchor="ctr"/>
                </a:tc>
                <a:tc>
                  <a:txBody>
                    <a:bodyPr/>
                    <a:lstStyle/>
                    <a:p>
                      <a:pPr algn="ctr">
                        <a:spcAft>
                          <a:spcPts val="0"/>
                        </a:spcAft>
                      </a:pPr>
                      <a:r>
                        <a:rPr lang="en-GB" sz="1700" dirty="0">
                          <a:solidFill>
                            <a:schemeClr val="tx1"/>
                          </a:solidFill>
                          <a:effectLst/>
                        </a:rPr>
                        <a:t>400 €</a:t>
                      </a:r>
                      <a:endParaRPr lang="fr-FR" sz="1700" dirty="0">
                        <a:solidFill>
                          <a:schemeClr val="tx1"/>
                        </a:solidFill>
                        <a:effectLst/>
                        <a:latin typeface="Verdana"/>
                        <a:ea typeface="Times New Roman"/>
                        <a:cs typeface="Times New Roman"/>
                      </a:endParaRPr>
                    </a:p>
                  </a:txBody>
                  <a:tcPr marL="68580" marR="68580" marT="0" marB="0" anchor="ctr"/>
                </a:tc>
                <a:extLst>
                  <a:ext uri="{0D108BD9-81ED-4DB2-BD59-A6C34878D82A}">
                    <a16:rowId xmlns:a16="http://schemas.microsoft.com/office/drawing/2014/main" val="10001"/>
                  </a:ext>
                </a:extLst>
              </a:tr>
              <a:tr h="648328">
                <a:tc>
                  <a:txBody>
                    <a:bodyPr/>
                    <a:lstStyle/>
                    <a:p>
                      <a:pPr algn="just">
                        <a:spcAft>
                          <a:spcPts val="0"/>
                        </a:spcAft>
                      </a:pPr>
                      <a:r>
                        <a:rPr lang="en-GB" sz="1600" dirty="0">
                          <a:effectLst/>
                        </a:rPr>
                        <a:t>Meals (breakfast, lunch &amp; dinner)  </a:t>
                      </a:r>
                      <a:endParaRPr lang="fr-FR" sz="1600" dirty="0">
                        <a:solidFill>
                          <a:srgbClr val="000000"/>
                        </a:solidFill>
                        <a:effectLst/>
                        <a:latin typeface="Verdana"/>
                        <a:ea typeface="Times New Roman"/>
                        <a:cs typeface="Times New Roman"/>
                      </a:endParaRPr>
                    </a:p>
                  </a:txBody>
                  <a:tcPr marL="68580" marR="68580" marT="0" marB="0" anchor="ctr"/>
                </a:tc>
                <a:tc>
                  <a:txBody>
                    <a:bodyPr/>
                    <a:lstStyle/>
                    <a:p>
                      <a:pPr algn="ctr">
                        <a:spcAft>
                          <a:spcPts val="0"/>
                        </a:spcAft>
                      </a:pPr>
                      <a:r>
                        <a:rPr lang="en-GB" sz="1700" dirty="0">
                          <a:solidFill>
                            <a:schemeClr val="tx1"/>
                          </a:solidFill>
                          <a:effectLst/>
                        </a:rPr>
                        <a:t>200 €</a:t>
                      </a:r>
                      <a:endParaRPr lang="fr-FR" sz="1700" dirty="0">
                        <a:solidFill>
                          <a:schemeClr val="tx1"/>
                        </a:solidFill>
                        <a:effectLst/>
                        <a:latin typeface="Verdana"/>
                        <a:ea typeface="Times New Roman"/>
                        <a:cs typeface="Times New Roman"/>
                      </a:endParaRPr>
                    </a:p>
                  </a:txBody>
                  <a:tcPr marL="68580" marR="68580" marT="0" marB="0" anchor="ctr"/>
                </a:tc>
                <a:extLst>
                  <a:ext uri="{0D108BD9-81ED-4DB2-BD59-A6C34878D82A}">
                    <a16:rowId xmlns:a16="http://schemas.microsoft.com/office/drawing/2014/main" val="10002"/>
                  </a:ext>
                </a:extLst>
              </a:tr>
              <a:tr h="648328">
                <a:tc>
                  <a:txBody>
                    <a:bodyPr/>
                    <a:lstStyle/>
                    <a:p>
                      <a:pPr algn="just">
                        <a:spcAft>
                          <a:spcPts val="0"/>
                        </a:spcAft>
                      </a:pPr>
                      <a:r>
                        <a:rPr lang="en-GB" sz="1600">
                          <a:effectLst/>
                        </a:rPr>
                        <a:t>Outings	</a:t>
                      </a:r>
                      <a:endParaRPr lang="fr-FR" sz="1600">
                        <a:solidFill>
                          <a:srgbClr val="000000"/>
                        </a:solidFill>
                        <a:effectLst/>
                        <a:latin typeface="Verdana"/>
                        <a:ea typeface="Times New Roman"/>
                        <a:cs typeface="Times New Roman"/>
                      </a:endParaRPr>
                    </a:p>
                  </a:txBody>
                  <a:tcPr marL="68580" marR="68580" marT="0" marB="0" anchor="ctr"/>
                </a:tc>
                <a:tc>
                  <a:txBody>
                    <a:bodyPr/>
                    <a:lstStyle/>
                    <a:p>
                      <a:pPr algn="ctr">
                        <a:spcAft>
                          <a:spcPts val="0"/>
                        </a:spcAft>
                      </a:pPr>
                      <a:r>
                        <a:rPr lang="en-GB" sz="1700" dirty="0">
                          <a:solidFill>
                            <a:schemeClr val="tx1"/>
                          </a:solidFill>
                          <a:effectLst/>
                        </a:rPr>
                        <a:t>30 €</a:t>
                      </a:r>
                      <a:endParaRPr lang="fr-FR" sz="1700" dirty="0">
                        <a:solidFill>
                          <a:schemeClr val="tx1"/>
                        </a:solidFill>
                        <a:effectLst/>
                        <a:latin typeface="Verdana"/>
                        <a:ea typeface="Times New Roman"/>
                        <a:cs typeface="Times New Roman"/>
                      </a:endParaRPr>
                    </a:p>
                  </a:txBody>
                  <a:tcPr marL="68580" marR="68580" marT="0" marB="0" anchor="ctr"/>
                </a:tc>
                <a:extLst>
                  <a:ext uri="{0D108BD9-81ED-4DB2-BD59-A6C34878D82A}">
                    <a16:rowId xmlns:a16="http://schemas.microsoft.com/office/drawing/2014/main" val="10003"/>
                  </a:ext>
                </a:extLst>
              </a:tr>
              <a:tr h="648328">
                <a:tc>
                  <a:txBody>
                    <a:bodyPr/>
                    <a:lstStyle/>
                    <a:p>
                      <a:pPr algn="just">
                        <a:spcAft>
                          <a:spcPts val="0"/>
                        </a:spcAft>
                      </a:pPr>
                      <a:r>
                        <a:rPr lang="en-GB" sz="1600">
                          <a:effectLst/>
                        </a:rPr>
                        <a:t>Communication</a:t>
                      </a:r>
                      <a:endParaRPr lang="fr-FR" sz="1600">
                        <a:solidFill>
                          <a:srgbClr val="000000"/>
                        </a:solidFill>
                        <a:effectLst/>
                        <a:latin typeface="Verdana"/>
                        <a:ea typeface="Times New Roman"/>
                        <a:cs typeface="Times New Roman"/>
                      </a:endParaRPr>
                    </a:p>
                  </a:txBody>
                  <a:tcPr marL="68580" marR="68580" marT="0" marB="0" anchor="ctr"/>
                </a:tc>
                <a:tc>
                  <a:txBody>
                    <a:bodyPr/>
                    <a:lstStyle/>
                    <a:p>
                      <a:pPr algn="ctr">
                        <a:spcAft>
                          <a:spcPts val="0"/>
                        </a:spcAft>
                      </a:pPr>
                      <a:r>
                        <a:rPr lang="en-GB" sz="1700" dirty="0">
                          <a:solidFill>
                            <a:schemeClr val="tx1"/>
                          </a:solidFill>
                          <a:effectLst/>
                        </a:rPr>
                        <a:t>30 €</a:t>
                      </a:r>
                      <a:endParaRPr lang="fr-FR" sz="1700" dirty="0">
                        <a:solidFill>
                          <a:schemeClr val="tx1"/>
                        </a:solidFill>
                        <a:effectLst/>
                        <a:latin typeface="Verdana"/>
                        <a:ea typeface="Times New Roman"/>
                        <a:cs typeface="Times New Roman"/>
                      </a:endParaRPr>
                    </a:p>
                  </a:txBody>
                  <a:tcPr marL="68580" marR="68580" marT="0" marB="0" anchor="ctr"/>
                </a:tc>
                <a:extLst>
                  <a:ext uri="{0D108BD9-81ED-4DB2-BD59-A6C34878D82A}">
                    <a16:rowId xmlns:a16="http://schemas.microsoft.com/office/drawing/2014/main" val="10004"/>
                  </a:ext>
                </a:extLst>
              </a:tr>
              <a:tr h="648328">
                <a:tc>
                  <a:txBody>
                    <a:bodyPr/>
                    <a:lstStyle/>
                    <a:p>
                      <a:pPr algn="just">
                        <a:spcAft>
                          <a:spcPts val="0"/>
                        </a:spcAft>
                      </a:pPr>
                      <a:r>
                        <a:rPr lang="en-GB" sz="1600" dirty="0">
                          <a:effectLst/>
                        </a:rPr>
                        <a:t>Transport / travel</a:t>
                      </a:r>
                      <a:endParaRPr lang="fr-FR" sz="1600" dirty="0">
                        <a:solidFill>
                          <a:srgbClr val="000000"/>
                        </a:solidFill>
                        <a:effectLst/>
                        <a:latin typeface="Verdana"/>
                        <a:ea typeface="Times New Roman"/>
                        <a:cs typeface="Times New Roman"/>
                      </a:endParaRPr>
                    </a:p>
                  </a:txBody>
                  <a:tcPr marL="68580" marR="68580" marT="0" marB="0" anchor="ctr"/>
                </a:tc>
                <a:tc>
                  <a:txBody>
                    <a:bodyPr/>
                    <a:lstStyle/>
                    <a:p>
                      <a:pPr algn="ctr">
                        <a:spcAft>
                          <a:spcPts val="0"/>
                        </a:spcAft>
                      </a:pPr>
                      <a:r>
                        <a:rPr lang="en-GB" sz="1700" dirty="0">
                          <a:solidFill>
                            <a:schemeClr val="tx1"/>
                          </a:solidFill>
                          <a:effectLst/>
                        </a:rPr>
                        <a:t>40 €</a:t>
                      </a:r>
                      <a:endParaRPr lang="fr-FR" sz="1700" dirty="0">
                        <a:solidFill>
                          <a:schemeClr val="tx1"/>
                        </a:solidFill>
                        <a:effectLst/>
                        <a:latin typeface="Verdana"/>
                        <a:ea typeface="Times New Roman"/>
                        <a:cs typeface="Times New Roman"/>
                      </a:endParaRPr>
                    </a:p>
                  </a:txBody>
                  <a:tcPr marL="68580" marR="68580" marT="0" marB="0" anchor="ctr"/>
                </a:tc>
                <a:extLst>
                  <a:ext uri="{0D108BD9-81ED-4DB2-BD59-A6C34878D82A}">
                    <a16:rowId xmlns:a16="http://schemas.microsoft.com/office/drawing/2014/main" val="10005"/>
                  </a:ext>
                </a:extLst>
              </a:tr>
              <a:tr h="648328">
                <a:tc>
                  <a:txBody>
                    <a:bodyPr/>
                    <a:lstStyle/>
                    <a:p>
                      <a:pPr algn="r">
                        <a:spcAft>
                          <a:spcPts val="0"/>
                        </a:spcAft>
                      </a:pPr>
                      <a:r>
                        <a:rPr lang="en-GB" sz="1700" dirty="0">
                          <a:effectLst/>
                        </a:rPr>
                        <a:t>TOTAL</a:t>
                      </a:r>
                      <a:endParaRPr lang="fr-FR" sz="1700" dirty="0">
                        <a:solidFill>
                          <a:srgbClr val="000000"/>
                        </a:solidFill>
                        <a:effectLst/>
                        <a:latin typeface="Verdana"/>
                        <a:ea typeface="Times New Roman"/>
                        <a:cs typeface="Times New Roman"/>
                      </a:endParaRPr>
                    </a:p>
                  </a:txBody>
                  <a:tcPr marL="68580" marR="68580" marT="0" marB="0" anchor="ctr"/>
                </a:tc>
                <a:tc>
                  <a:txBody>
                    <a:bodyPr/>
                    <a:lstStyle/>
                    <a:p>
                      <a:pPr algn="ctr">
                        <a:spcAft>
                          <a:spcPts val="0"/>
                        </a:spcAft>
                      </a:pPr>
                      <a:r>
                        <a:rPr lang="en-GB" sz="1700" dirty="0">
                          <a:solidFill>
                            <a:schemeClr val="tx1"/>
                          </a:solidFill>
                          <a:effectLst/>
                        </a:rPr>
                        <a:t>700 €</a:t>
                      </a:r>
                      <a:endParaRPr lang="fr-FR" sz="1700" dirty="0">
                        <a:solidFill>
                          <a:schemeClr val="tx1"/>
                        </a:solidFill>
                        <a:effectLst/>
                        <a:latin typeface="Verdana"/>
                        <a:ea typeface="Times New Roman"/>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42218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1B29B25-97F0-449A-91D2-F539D6A788C1}"/>
              </a:ext>
            </a:extLst>
          </p:cNvPr>
          <p:cNvSpPr>
            <a:spLocks noGrp="1"/>
          </p:cNvSpPr>
          <p:nvPr>
            <p:ph type="title"/>
          </p:nvPr>
        </p:nvSpPr>
        <p:spPr>
          <a:xfrm>
            <a:off x="2983345" y="0"/>
            <a:ext cx="8726790" cy="1011027"/>
          </a:xfrm>
        </p:spPr>
        <p:txBody>
          <a:bodyPr/>
          <a:lstStyle/>
          <a:p>
            <a:r>
              <a:rPr lang="fr-FR" dirty="0"/>
              <a:t>Accommodation</a:t>
            </a:r>
          </a:p>
        </p:txBody>
      </p:sp>
      <p:sp>
        <p:nvSpPr>
          <p:cNvPr id="6" name="Espace réservé du contenu 3">
            <a:extLst>
              <a:ext uri="{FF2B5EF4-FFF2-40B4-BE49-F238E27FC236}">
                <a16:creationId xmlns:a16="http://schemas.microsoft.com/office/drawing/2014/main" id="{86CF4621-0D93-4678-9818-425372E8B0AE}"/>
              </a:ext>
            </a:extLst>
          </p:cNvPr>
          <p:cNvSpPr txBox="1">
            <a:spLocks/>
          </p:cNvSpPr>
          <p:nvPr/>
        </p:nvSpPr>
        <p:spPr>
          <a:xfrm>
            <a:off x="159865" y="1563078"/>
            <a:ext cx="7710886" cy="49791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t>Moversia</a:t>
            </a:r>
            <a:r>
              <a:rPr lang="en-US" sz="2000" dirty="0"/>
              <a:t>: The ESC’s partner housing agent for international students. The agency provides a made-to-measure pre-arrival housing search  based on your criteria as well as an administrative support service on arrival (Fee-paying service). Please contact the agency at least 1-2 months before your planned arrival.</a:t>
            </a:r>
          </a:p>
          <a:p>
            <a:r>
              <a:rPr lang="fr-FR" sz="2000" dirty="0">
                <a:hlinkClick r:id="rId2"/>
              </a:rPr>
              <a:t>https://welcomeclermont.com/international-students/</a:t>
            </a:r>
            <a:endParaRPr lang="en-US" sz="3200" dirty="0"/>
          </a:p>
          <a:p>
            <a:r>
              <a:rPr lang="en-US" sz="2000" dirty="0"/>
              <a:t>The School has partnerships with several student residences in the city: List available in the guide for international students</a:t>
            </a:r>
          </a:p>
          <a:p>
            <a:r>
              <a:rPr lang="en-US" sz="2000" dirty="0"/>
              <a:t>Several classified ad sites (the best known: Leboncoin.fr) – be wary of scams.</a:t>
            </a:r>
          </a:p>
          <a:p>
            <a:r>
              <a:rPr lang="en-US" sz="2000" b="1" dirty="0"/>
              <a:t>WARNING</a:t>
            </a:r>
            <a:r>
              <a:rPr lang="en-US" sz="2000" dirty="0"/>
              <a:t>: To rent an apartment you must have a guarantor in France (some landlords may accept guarantors abroad). You could also suggest paying several months' rent in advance or apply for either the “</a:t>
            </a:r>
            <a:r>
              <a:rPr lang="en-US" sz="2000" dirty="0" err="1"/>
              <a:t>Visale</a:t>
            </a:r>
            <a:r>
              <a:rPr lang="en-US" sz="2000" dirty="0"/>
              <a:t>“ or "</a:t>
            </a:r>
            <a:r>
              <a:rPr lang="en-US" sz="2000" dirty="0" err="1"/>
              <a:t>Garantme</a:t>
            </a:r>
            <a:r>
              <a:rPr lang="en-US" sz="2000" dirty="0"/>
              <a:t>" guarantee service.</a:t>
            </a:r>
          </a:p>
          <a:p>
            <a:endParaRPr lang="en-US" sz="2000" dirty="0"/>
          </a:p>
        </p:txBody>
      </p:sp>
      <p:sp>
        <p:nvSpPr>
          <p:cNvPr id="2" name="Rectangle 1">
            <a:extLst>
              <a:ext uri="{FF2B5EF4-FFF2-40B4-BE49-F238E27FC236}">
                <a16:creationId xmlns:a16="http://schemas.microsoft.com/office/drawing/2014/main" id="{5829EE0C-0260-47E4-AFEF-A66E87B1F94B}"/>
              </a:ext>
            </a:extLst>
          </p:cNvPr>
          <p:cNvSpPr/>
          <p:nvPr/>
        </p:nvSpPr>
        <p:spPr>
          <a:xfrm>
            <a:off x="159779" y="1113610"/>
            <a:ext cx="4965620" cy="738664"/>
          </a:xfrm>
          <a:prstGeom prst="rect">
            <a:avLst/>
          </a:prstGeom>
        </p:spPr>
        <p:txBody>
          <a:bodyPr wrap="square">
            <a:spAutoFit/>
          </a:bodyPr>
          <a:lstStyle/>
          <a:p>
            <a:r>
              <a:rPr lang="fr-FR" sz="2400" b="1" dirty="0"/>
              <a:t>Partnerships </a:t>
            </a:r>
            <a:r>
              <a:rPr lang="fr-FR" sz="2400" b="1" dirty="0" err="1"/>
              <a:t>with</a:t>
            </a:r>
            <a:r>
              <a:rPr lang="fr-FR" sz="2400" b="1" dirty="0"/>
              <a:t> the School : </a:t>
            </a:r>
            <a:r>
              <a:rPr lang="fr-FR" dirty="0"/>
              <a:t>	</a:t>
            </a:r>
          </a:p>
        </p:txBody>
      </p:sp>
      <p:sp>
        <p:nvSpPr>
          <p:cNvPr id="7" name="Espace réservé du contenu 5">
            <a:extLst>
              <a:ext uri="{FF2B5EF4-FFF2-40B4-BE49-F238E27FC236}">
                <a16:creationId xmlns:a16="http://schemas.microsoft.com/office/drawing/2014/main" id="{AF0BCBFF-514C-4F9F-B38D-6499A1D6B270}"/>
              </a:ext>
            </a:extLst>
          </p:cNvPr>
          <p:cNvSpPr txBox="1">
            <a:spLocks/>
          </p:cNvSpPr>
          <p:nvPr/>
        </p:nvSpPr>
        <p:spPr>
          <a:xfrm>
            <a:off x="5825054" y="1662779"/>
            <a:ext cx="6116584" cy="39512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900" dirty="0"/>
          </a:p>
        </p:txBody>
      </p:sp>
      <p:pic>
        <p:nvPicPr>
          <p:cNvPr id="12" name="Image 11">
            <a:extLst>
              <a:ext uri="{FF2B5EF4-FFF2-40B4-BE49-F238E27FC236}">
                <a16:creationId xmlns:a16="http://schemas.microsoft.com/office/drawing/2014/main" id="{9E3516A9-B0B0-F195-1D4A-2876C6061B4A}"/>
              </a:ext>
            </a:extLst>
          </p:cNvPr>
          <p:cNvPicPr>
            <a:picLocks noChangeAspect="1"/>
          </p:cNvPicPr>
          <p:nvPr/>
        </p:nvPicPr>
        <p:blipFill rotWithShape="1">
          <a:blip r:embed="rId3"/>
          <a:srcRect l="66727" t="39275" r="1661" b="25541"/>
          <a:stretch/>
        </p:blipFill>
        <p:spPr>
          <a:xfrm>
            <a:off x="7780256" y="3665976"/>
            <a:ext cx="4251879" cy="2661954"/>
          </a:xfrm>
          <a:prstGeom prst="rect">
            <a:avLst/>
          </a:prstGeom>
        </p:spPr>
      </p:pic>
      <p:pic>
        <p:nvPicPr>
          <p:cNvPr id="14" name="Image 13" descr="Une image contenant plein air, ciel, nuage, statue&#10;&#10;Description générée automatiquement">
            <a:extLst>
              <a:ext uri="{FF2B5EF4-FFF2-40B4-BE49-F238E27FC236}">
                <a16:creationId xmlns:a16="http://schemas.microsoft.com/office/drawing/2014/main" id="{EF15BCA0-C97D-F5EA-566A-57BC3728F245}"/>
              </a:ext>
            </a:extLst>
          </p:cNvPr>
          <p:cNvPicPr>
            <a:picLocks noChangeAspect="1"/>
          </p:cNvPicPr>
          <p:nvPr/>
        </p:nvPicPr>
        <p:blipFill rotWithShape="1">
          <a:blip r:embed="rId4">
            <a:extLst>
              <a:ext uri="{28A0092B-C50C-407E-A947-70E740481C1C}">
                <a14:useLocalDpi xmlns:a14="http://schemas.microsoft.com/office/drawing/2010/main" val="0"/>
              </a:ext>
            </a:extLst>
          </a:blip>
          <a:srcRect t="14027" b="14113"/>
          <a:stretch/>
        </p:blipFill>
        <p:spPr>
          <a:xfrm>
            <a:off x="7941793" y="1283350"/>
            <a:ext cx="3928803" cy="2145650"/>
          </a:xfrm>
          <a:prstGeom prst="rect">
            <a:avLst/>
          </a:prstGeom>
        </p:spPr>
      </p:pic>
    </p:spTree>
    <p:extLst>
      <p:ext uri="{BB962C8B-B14F-4D97-AF65-F5344CB8AC3E}">
        <p14:creationId xmlns:p14="http://schemas.microsoft.com/office/powerpoint/2010/main" val="292047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F3376F9C-6779-4878-A0D0-8C7B6A8D35F2}"/>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6636" b="21406"/>
          <a:stretch/>
        </p:blipFill>
        <p:spPr>
          <a:xfrm>
            <a:off x="2029354" y="1498600"/>
            <a:ext cx="2962095" cy="3197189"/>
          </a:xfrm>
        </p:spPr>
      </p:pic>
      <p:sp>
        <p:nvSpPr>
          <p:cNvPr id="3" name="Espace réservé de la date 2">
            <a:extLst>
              <a:ext uri="{FF2B5EF4-FFF2-40B4-BE49-F238E27FC236}">
                <a16:creationId xmlns:a16="http://schemas.microsoft.com/office/drawing/2014/main" id="{393A6D76-3A16-4214-B968-4DAA34CAB68B}"/>
              </a:ext>
            </a:extLst>
          </p:cNvPr>
          <p:cNvSpPr>
            <a:spLocks noGrp="1"/>
          </p:cNvSpPr>
          <p:nvPr>
            <p:ph type="dt" sz="half" idx="10"/>
          </p:nvPr>
        </p:nvSpPr>
        <p:spPr/>
        <p:txBody>
          <a:bodyPr/>
          <a:lstStyle/>
          <a:p>
            <a:fld id="{255E850E-ED2A-4977-85C3-6650EAE4BECE}"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CE0DD2A3-BCC3-4089-88C2-744ED10E7C37}"/>
              </a:ext>
            </a:extLst>
          </p:cNvPr>
          <p:cNvSpPr>
            <a:spLocks noGrp="1"/>
          </p:cNvSpPr>
          <p:nvPr>
            <p:ph type="sldNum" sz="quarter" idx="12"/>
          </p:nvPr>
        </p:nvSpPr>
        <p:spPr/>
        <p:txBody>
          <a:bodyPr/>
          <a:lstStyle/>
          <a:p>
            <a:fld id="{8BE5A28F-0D0E-4FA3-9A8F-54F35CF4AC11}" type="slidenum">
              <a:rPr lang="fr-FR" smtClean="0"/>
              <a:t>34</a:t>
            </a:fld>
            <a:endParaRPr lang="fr-FR"/>
          </a:p>
        </p:txBody>
      </p:sp>
      <p:sp>
        <p:nvSpPr>
          <p:cNvPr id="6" name="Titre 5">
            <a:extLst>
              <a:ext uri="{FF2B5EF4-FFF2-40B4-BE49-F238E27FC236}">
                <a16:creationId xmlns:a16="http://schemas.microsoft.com/office/drawing/2014/main" id="{2E2046C4-E96A-4C0F-9924-2AE578A97C8C}"/>
              </a:ext>
            </a:extLst>
          </p:cNvPr>
          <p:cNvSpPr>
            <a:spLocks noGrp="1"/>
          </p:cNvSpPr>
          <p:nvPr>
            <p:ph type="title"/>
          </p:nvPr>
        </p:nvSpPr>
        <p:spPr/>
        <p:txBody>
          <a:bodyPr/>
          <a:lstStyle/>
          <a:p>
            <a:r>
              <a:rPr lang="en-US" dirty="0"/>
              <a:t>Your contacts</a:t>
            </a:r>
          </a:p>
        </p:txBody>
      </p:sp>
      <p:pic>
        <p:nvPicPr>
          <p:cNvPr id="10" name="Image 9">
            <a:extLst>
              <a:ext uri="{FF2B5EF4-FFF2-40B4-BE49-F238E27FC236}">
                <a16:creationId xmlns:a16="http://schemas.microsoft.com/office/drawing/2014/main" id="{D364EB1A-A6FE-4693-882B-D5FA5FC80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49" b="19593"/>
          <a:stretch/>
        </p:blipFill>
        <p:spPr>
          <a:xfrm>
            <a:off x="7129552" y="1498600"/>
            <a:ext cx="2962095" cy="3197191"/>
          </a:xfrm>
          <a:prstGeom prst="rect">
            <a:avLst/>
          </a:prstGeom>
        </p:spPr>
      </p:pic>
      <p:sp>
        <p:nvSpPr>
          <p:cNvPr id="12" name="ZoneTexte 11">
            <a:extLst>
              <a:ext uri="{FF2B5EF4-FFF2-40B4-BE49-F238E27FC236}">
                <a16:creationId xmlns:a16="http://schemas.microsoft.com/office/drawing/2014/main" id="{10F8BF1A-0475-487A-BB46-FC62D7DF4DF0}"/>
              </a:ext>
            </a:extLst>
          </p:cNvPr>
          <p:cNvSpPr txBox="1"/>
          <p:nvPr/>
        </p:nvSpPr>
        <p:spPr>
          <a:xfrm>
            <a:off x="1009072" y="4847627"/>
            <a:ext cx="5144655" cy="1292662"/>
          </a:xfrm>
          <a:prstGeom prst="rect">
            <a:avLst/>
          </a:prstGeom>
          <a:noFill/>
        </p:spPr>
        <p:txBody>
          <a:bodyPr wrap="square" rtlCol="0">
            <a:spAutoFit/>
          </a:bodyPr>
          <a:lstStyle/>
          <a:p>
            <a:pPr algn="ctr"/>
            <a:r>
              <a:rPr lang="en-US" sz="2400" dirty="0"/>
              <a:t>Lisa FIACRE</a:t>
            </a:r>
          </a:p>
          <a:p>
            <a:pPr algn="ctr"/>
            <a:endParaRPr lang="en-US" dirty="0"/>
          </a:p>
          <a:p>
            <a:pPr algn="ctr"/>
            <a:r>
              <a:rPr lang="en-US" dirty="0"/>
              <a:t>Head of International Students</a:t>
            </a:r>
          </a:p>
          <a:p>
            <a:pPr algn="ctr"/>
            <a:r>
              <a:rPr lang="en-US" dirty="0">
                <a:hlinkClick r:id="rId4"/>
              </a:rPr>
              <a:t>Lisa.fiacre@esc-clermont.fr</a:t>
            </a:r>
            <a:endParaRPr lang="en-US" dirty="0"/>
          </a:p>
        </p:txBody>
      </p:sp>
      <p:sp>
        <p:nvSpPr>
          <p:cNvPr id="13" name="ZoneTexte 12">
            <a:extLst>
              <a:ext uri="{FF2B5EF4-FFF2-40B4-BE49-F238E27FC236}">
                <a16:creationId xmlns:a16="http://schemas.microsoft.com/office/drawing/2014/main" id="{3C0F5EF3-910F-41AF-8B64-25638424229D}"/>
              </a:ext>
            </a:extLst>
          </p:cNvPr>
          <p:cNvSpPr txBox="1"/>
          <p:nvPr/>
        </p:nvSpPr>
        <p:spPr>
          <a:xfrm>
            <a:off x="6038271" y="4847627"/>
            <a:ext cx="5144655" cy="1292662"/>
          </a:xfrm>
          <a:prstGeom prst="rect">
            <a:avLst/>
          </a:prstGeom>
          <a:noFill/>
        </p:spPr>
        <p:txBody>
          <a:bodyPr wrap="square" rtlCol="0">
            <a:spAutoFit/>
          </a:bodyPr>
          <a:lstStyle/>
          <a:p>
            <a:pPr algn="ctr"/>
            <a:r>
              <a:rPr lang="en-US" sz="2400" dirty="0"/>
              <a:t>Audrey ESTEVES</a:t>
            </a:r>
          </a:p>
          <a:p>
            <a:pPr algn="ctr"/>
            <a:endParaRPr lang="en-US" dirty="0"/>
          </a:p>
          <a:p>
            <a:pPr algn="ctr"/>
            <a:r>
              <a:rPr lang="en-US" dirty="0"/>
              <a:t>Head of International Relations</a:t>
            </a:r>
          </a:p>
          <a:p>
            <a:pPr algn="ctr"/>
            <a:r>
              <a:rPr lang="en-US" dirty="0">
                <a:hlinkClick r:id="rId4"/>
              </a:rPr>
              <a:t>Audrey.esteves@esc-clermont.fr</a:t>
            </a:r>
            <a:endParaRPr lang="en-US" dirty="0"/>
          </a:p>
        </p:txBody>
      </p:sp>
    </p:spTree>
    <p:extLst>
      <p:ext uri="{BB962C8B-B14F-4D97-AF65-F5344CB8AC3E}">
        <p14:creationId xmlns:p14="http://schemas.microsoft.com/office/powerpoint/2010/main" val="251940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6E0B574-7AFE-4875-9D6D-BDC7D01A6273}"/>
              </a:ext>
            </a:extLst>
          </p:cNvPr>
          <p:cNvSpPr>
            <a:spLocks noGrp="1"/>
          </p:cNvSpPr>
          <p:nvPr>
            <p:ph idx="4294967295"/>
          </p:nvPr>
        </p:nvSpPr>
        <p:spPr>
          <a:xfrm>
            <a:off x="507999" y="1246909"/>
            <a:ext cx="7483949" cy="5384800"/>
          </a:xfrm>
        </p:spPr>
        <p:txBody>
          <a:bodyPr>
            <a:noAutofit/>
          </a:bodyPr>
          <a:lstStyle/>
          <a:p>
            <a:r>
              <a:rPr lang="en-US" sz="2400" dirty="0">
                <a:latin typeface="Tahoma" panose="020B0604030504040204" pitchFamily="34" charset="0"/>
                <a:ea typeface="Tahoma" panose="020B0604030504040204" pitchFamily="34" charset="0"/>
                <a:cs typeface="Tahoma" panose="020B0604030504040204" pitchFamily="34" charset="0"/>
              </a:rPr>
              <a:t>Private Business School offering both undergraduate and graduate programs in Management and Business</a:t>
            </a:r>
          </a:p>
          <a:p>
            <a:r>
              <a:rPr lang="en-US" sz="2400" dirty="0">
                <a:latin typeface="Tahoma" panose="020B0604030504040204" pitchFamily="34" charset="0"/>
                <a:ea typeface="Tahoma" panose="020B0604030504040204" pitchFamily="34" charset="0"/>
                <a:cs typeface="Tahoma" panose="020B0604030504040204" pitchFamily="34" charset="0"/>
              </a:rPr>
              <a:t>Founded in 1919</a:t>
            </a:r>
          </a:p>
          <a:p>
            <a:r>
              <a:rPr lang="en-US" sz="2400" dirty="0">
                <a:latin typeface="Tahoma" panose="020B0604030504040204" pitchFamily="34" charset="0"/>
                <a:ea typeface="Tahoma" panose="020B0604030504040204" pitchFamily="34" charset="0"/>
                <a:cs typeface="Tahoma" panose="020B0604030504040204" pitchFamily="34" charset="0"/>
              </a:rPr>
              <a:t>Member of the Conference des Grandes </a:t>
            </a:r>
            <a:r>
              <a:rPr lang="en-US" sz="2400" dirty="0" err="1">
                <a:latin typeface="Tahoma" panose="020B0604030504040204" pitchFamily="34" charset="0"/>
                <a:ea typeface="Tahoma" panose="020B0604030504040204" pitchFamily="34" charset="0"/>
                <a:cs typeface="Tahoma" panose="020B0604030504040204" pitchFamily="34" charset="0"/>
              </a:rPr>
              <a:t>Ecoles</a:t>
            </a:r>
            <a:r>
              <a:rPr lang="en-US" sz="2400" dirty="0">
                <a:latin typeface="Tahoma" panose="020B0604030504040204" pitchFamily="34" charset="0"/>
                <a:ea typeface="Tahoma" panose="020B0604030504040204" pitchFamily="34" charset="0"/>
                <a:cs typeface="Tahoma" panose="020B0604030504040204" pitchFamily="34" charset="0"/>
              </a:rPr>
              <a:t> </a:t>
            </a:r>
          </a:p>
          <a:p>
            <a:r>
              <a:rPr lang="en-US" sz="2400" dirty="0">
                <a:latin typeface="Tahoma" panose="020B0604030504040204" pitchFamily="34" charset="0"/>
                <a:ea typeface="Tahoma" panose="020B0604030504040204" pitchFamily="34" charset="0"/>
                <a:cs typeface="Tahoma" panose="020B0604030504040204" pitchFamily="34" charset="0"/>
              </a:rPr>
              <a:t>AACSB Accredited since 2005</a:t>
            </a:r>
          </a:p>
          <a:p>
            <a:r>
              <a:rPr lang="en-US" sz="2400" dirty="0">
                <a:latin typeface="Tahoma" panose="020B0604030504040204" pitchFamily="34" charset="0"/>
                <a:ea typeface="Tahoma" panose="020B0604030504040204" pitchFamily="34" charset="0"/>
                <a:cs typeface="Tahoma" panose="020B0604030504040204" pitchFamily="34" charset="0"/>
              </a:rPr>
              <a:t>EFMD accredited Bachelor program since 2019</a:t>
            </a:r>
          </a:p>
          <a:p>
            <a:r>
              <a:rPr lang="en-US" sz="2400" dirty="0">
                <a:latin typeface="Tahoma" panose="020B0604030504040204" pitchFamily="34" charset="0"/>
                <a:ea typeface="Tahoma" panose="020B0604030504040204" pitchFamily="34" charset="0"/>
                <a:cs typeface="Tahoma" panose="020B0604030504040204" pitchFamily="34" charset="0"/>
              </a:rPr>
              <a:t>AMBA accredited Master program since 2020</a:t>
            </a:r>
          </a:p>
          <a:p>
            <a:r>
              <a:rPr lang="en-US" sz="2400" dirty="0">
                <a:latin typeface="Tahoma" panose="020B0604030504040204" pitchFamily="34" charset="0"/>
                <a:ea typeface="Tahoma" panose="020B0604030504040204" pitchFamily="34" charset="0"/>
                <a:cs typeface="Tahoma" panose="020B0604030504040204" pitchFamily="34" charset="0"/>
              </a:rPr>
              <a:t>Programs recognized by the French Ministry of Higher Education</a:t>
            </a:r>
          </a:p>
          <a:p>
            <a:r>
              <a:rPr lang="en-US" sz="2400" dirty="0">
                <a:latin typeface="Tahoma" panose="020B0604030504040204" pitchFamily="34" charset="0"/>
                <a:ea typeface="Tahoma" panose="020B0604030504040204" pitchFamily="34" charset="0"/>
                <a:cs typeface="Tahoma" panose="020B0604030504040204" pitchFamily="34" charset="0"/>
              </a:rPr>
              <a:t>Master Grande Ecole: Classified in the Top70 FT</a:t>
            </a:r>
          </a:p>
          <a:p>
            <a:r>
              <a:rPr lang="en-US" sz="2400" dirty="0">
                <a:latin typeface="Tahoma" panose="020B0604030504040204" pitchFamily="34" charset="0"/>
                <a:ea typeface="Tahoma" panose="020B0604030504040204" pitchFamily="34" charset="0"/>
                <a:cs typeface="Tahoma" panose="020B0604030504040204" pitchFamily="34" charset="0"/>
                <a:hlinkClick r:id="rId2"/>
              </a:rPr>
              <a:t>Information about rankings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3" name="Titre 2">
            <a:extLst>
              <a:ext uri="{FF2B5EF4-FFF2-40B4-BE49-F238E27FC236}">
                <a16:creationId xmlns:a16="http://schemas.microsoft.com/office/drawing/2014/main" id="{1C023941-C16E-4C1C-AF07-D08D3F5A0890}"/>
              </a:ext>
            </a:extLst>
          </p:cNvPr>
          <p:cNvSpPr>
            <a:spLocks noGrp="1"/>
          </p:cNvSpPr>
          <p:nvPr>
            <p:ph type="title"/>
          </p:nvPr>
        </p:nvSpPr>
        <p:spPr/>
        <p:txBody>
          <a:bodyPr>
            <a:normAutofit/>
          </a:bodyPr>
          <a:lstStyle/>
          <a:p>
            <a:r>
              <a:rPr lang="fr-FR" dirty="0">
                <a:latin typeface="Tahoma" panose="020B0604030504040204" pitchFamily="34" charset="0"/>
                <a:ea typeface="Tahoma" panose="020B0604030504040204" pitchFamily="34" charset="0"/>
                <a:cs typeface="Tahoma" panose="020B0604030504040204" pitchFamily="34" charset="0"/>
              </a:rPr>
              <a:t>ESC Clermont Business </a:t>
            </a:r>
            <a:r>
              <a:rPr lang="fr-FR" dirty="0" err="1">
                <a:latin typeface="Tahoma" panose="020B0604030504040204" pitchFamily="34" charset="0"/>
                <a:ea typeface="Tahoma" panose="020B0604030504040204" pitchFamily="34" charset="0"/>
                <a:cs typeface="Tahoma" panose="020B0604030504040204" pitchFamily="34" charset="0"/>
              </a:rPr>
              <a:t>School</a:t>
            </a:r>
            <a:endParaRPr lang="fr-FR" dirty="0">
              <a:latin typeface="Tahoma" panose="020B0604030504040204" pitchFamily="34" charset="0"/>
              <a:ea typeface="Tahoma" panose="020B0604030504040204" pitchFamily="34" charset="0"/>
              <a:cs typeface="Tahoma" panose="020B0604030504040204" pitchFamily="34" charset="0"/>
            </a:endParaRPr>
          </a:p>
        </p:txBody>
      </p:sp>
      <p:pic>
        <p:nvPicPr>
          <p:cNvPr id="5" name="Image 4" descr="Une image contenant clipart&#10;&#10;Description générée automatiquement">
            <a:extLst>
              <a:ext uri="{FF2B5EF4-FFF2-40B4-BE49-F238E27FC236}">
                <a16:creationId xmlns:a16="http://schemas.microsoft.com/office/drawing/2014/main" id="{9B71A17F-C376-4E3B-B566-4D90F50F3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4633" y="2621508"/>
            <a:ext cx="1587361" cy="535999"/>
          </a:xfrm>
          <a:prstGeom prst="rect">
            <a:avLst/>
          </a:prstGeom>
        </p:spPr>
      </p:pic>
      <p:pic>
        <p:nvPicPr>
          <p:cNvPr id="6" name="Picture 12" descr="Résultat de recherche d'images pour &quot;ministère de l'enseignement supérieur&quot;">
            <a:extLst>
              <a:ext uri="{FF2B5EF4-FFF2-40B4-BE49-F238E27FC236}">
                <a16:creationId xmlns:a16="http://schemas.microsoft.com/office/drawing/2014/main" id="{EA6EE873-7F91-4EC0-AB68-AC0C60F1A4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6212" y="1205281"/>
            <a:ext cx="970841" cy="86404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E5A2C6D7-9C16-4B36-8892-E7B2C87CE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1949" y="1972668"/>
            <a:ext cx="1810579" cy="565806"/>
          </a:xfrm>
          <a:prstGeom prst="rect">
            <a:avLst/>
          </a:prstGeom>
        </p:spPr>
      </p:pic>
      <p:pic>
        <p:nvPicPr>
          <p:cNvPr id="8" name="Image 7">
            <a:extLst>
              <a:ext uri="{FF2B5EF4-FFF2-40B4-BE49-F238E27FC236}">
                <a16:creationId xmlns:a16="http://schemas.microsoft.com/office/drawing/2014/main" id="{9E8C4F0F-00B8-47B9-8450-FEC5933AA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5903" y="5173729"/>
            <a:ext cx="1702669" cy="799662"/>
          </a:xfrm>
          <a:prstGeom prst="rect">
            <a:avLst/>
          </a:prstGeom>
        </p:spPr>
      </p:pic>
      <p:pic>
        <p:nvPicPr>
          <p:cNvPr id="10" name="Image 9">
            <a:extLst>
              <a:ext uri="{FF2B5EF4-FFF2-40B4-BE49-F238E27FC236}">
                <a16:creationId xmlns:a16="http://schemas.microsoft.com/office/drawing/2014/main" id="{518138DC-7635-4CA5-85F8-6E551AD973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1949" y="3322307"/>
            <a:ext cx="2500358" cy="522268"/>
          </a:xfrm>
          <a:prstGeom prst="rect">
            <a:avLst/>
          </a:prstGeom>
        </p:spPr>
      </p:pic>
      <p:pic>
        <p:nvPicPr>
          <p:cNvPr id="11" name="Image 10">
            <a:extLst>
              <a:ext uri="{FF2B5EF4-FFF2-40B4-BE49-F238E27FC236}">
                <a16:creationId xmlns:a16="http://schemas.microsoft.com/office/drawing/2014/main" id="{5898668A-DB91-424B-B58F-799C30E87A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3594"/>
          <a:stretch/>
        </p:blipFill>
        <p:spPr>
          <a:xfrm>
            <a:off x="9889374" y="4238853"/>
            <a:ext cx="2085777" cy="779109"/>
          </a:xfrm>
          <a:prstGeom prst="rect">
            <a:avLst/>
          </a:prstGeom>
        </p:spPr>
      </p:pic>
    </p:spTree>
    <p:extLst>
      <p:ext uri="{BB962C8B-B14F-4D97-AF65-F5344CB8AC3E}">
        <p14:creationId xmlns:p14="http://schemas.microsoft.com/office/powerpoint/2010/main" val="1561853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46A9E46-E9D5-4DE3-87C4-CCC96B921029}"/>
              </a:ext>
            </a:extLst>
          </p:cNvPr>
          <p:cNvSpPr>
            <a:spLocks noGrp="1"/>
          </p:cNvSpPr>
          <p:nvPr>
            <p:ph idx="4294967295"/>
          </p:nvPr>
        </p:nvSpPr>
        <p:spPr>
          <a:xfrm>
            <a:off x="2604053" y="6015790"/>
            <a:ext cx="7696200" cy="842210"/>
          </a:xfrm>
        </p:spPr>
        <p:txBody>
          <a:bodyPr>
            <a:normAutofit/>
          </a:bodyPr>
          <a:lstStyle/>
          <a:p>
            <a:r>
              <a:rPr lang="en-US" sz="2200" dirty="0">
                <a:solidFill>
                  <a:schemeClr val="bg1"/>
                </a:solidFill>
              </a:rPr>
              <a:t>The City of Clermont</a:t>
            </a:r>
          </a:p>
          <a:p>
            <a:r>
              <a:rPr lang="en-US" sz="2200" dirty="0">
                <a:solidFill>
                  <a:schemeClr val="bg1"/>
                </a:solidFill>
              </a:rPr>
              <a:t>Studying in France</a:t>
            </a:r>
          </a:p>
        </p:txBody>
      </p:sp>
      <p:sp>
        <p:nvSpPr>
          <p:cNvPr id="3" name="Espace réservé de la date 2">
            <a:extLst>
              <a:ext uri="{FF2B5EF4-FFF2-40B4-BE49-F238E27FC236}">
                <a16:creationId xmlns:a16="http://schemas.microsoft.com/office/drawing/2014/main" id="{85BAAD5E-1C65-4113-A1B3-80C2DF613E2A}"/>
              </a:ext>
            </a:extLst>
          </p:cNvPr>
          <p:cNvSpPr>
            <a:spLocks noGrp="1"/>
          </p:cNvSpPr>
          <p:nvPr>
            <p:ph type="dt" sz="half" idx="10"/>
          </p:nvPr>
        </p:nvSpPr>
        <p:spPr/>
        <p:txBody>
          <a:bodyPr/>
          <a:lstStyle/>
          <a:p>
            <a:fld id="{77FF673D-098B-42C8-9006-C21F024A964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349E5078-7F96-4FB5-AAB3-383C0813C2EB}"/>
              </a:ext>
            </a:extLst>
          </p:cNvPr>
          <p:cNvSpPr>
            <a:spLocks noGrp="1"/>
          </p:cNvSpPr>
          <p:nvPr>
            <p:ph type="sldNum" sz="quarter" idx="12"/>
          </p:nvPr>
        </p:nvSpPr>
        <p:spPr/>
        <p:txBody>
          <a:bodyPr/>
          <a:lstStyle/>
          <a:p>
            <a:fld id="{8BE5A28F-0D0E-4FA3-9A8F-54F35CF4AC11}" type="slidenum">
              <a:rPr lang="fr-FR" smtClean="0"/>
              <a:t>5</a:t>
            </a:fld>
            <a:endParaRPr lang="fr-FR"/>
          </a:p>
        </p:txBody>
      </p:sp>
      <p:sp>
        <p:nvSpPr>
          <p:cNvPr id="6" name="Titre 5">
            <a:extLst>
              <a:ext uri="{FF2B5EF4-FFF2-40B4-BE49-F238E27FC236}">
                <a16:creationId xmlns:a16="http://schemas.microsoft.com/office/drawing/2014/main" id="{8D9E5017-FD00-4FEE-B0E9-E28840566D5C}"/>
              </a:ext>
            </a:extLst>
          </p:cNvPr>
          <p:cNvSpPr>
            <a:spLocks noGrp="1"/>
          </p:cNvSpPr>
          <p:nvPr>
            <p:ph type="title"/>
          </p:nvPr>
        </p:nvSpPr>
        <p:spPr>
          <a:xfrm>
            <a:off x="917714" y="136525"/>
            <a:ext cx="10515600" cy="1325563"/>
          </a:xfrm>
        </p:spPr>
        <p:txBody>
          <a:bodyPr/>
          <a:lstStyle/>
          <a:p>
            <a:r>
              <a:rPr lang="en-US" dirty="0"/>
              <a:t>Geographical Situation</a:t>
            </a:r>
          </a:p>
        </p:txBody>
      </p:sp>
      <p:pic>
        <p:nvPicPr>
          <p:cNvPr id="8" name="Image 7">
            <a:extLst>
              <a:ext uri="{FF2B5EF4-FFF2-40B4-BE49-F238E27FC236}">
                <a16:creationId xmlns:a16="http://schemas.microsoft.com/office/drawing/2014/main" id="{E53BC41A-B998-4706-92C7-67943CA706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4053" y="1294493"/>
            <a:ext cx="6826526" cy="4551017"/>
          </a:xfrm>
          <a:prstGeom prst="rect">
            <a:avLst/>
          </a:prstGeom>
        </p:spPr>
      </p:pic>
    </p:spTree>
    <p:extLst>
      <p:ext uri="{BB962C8B-B14F-4D97-AF65-F5344CB8AC3E}">
        <p14:creationId xmlns:p14="http://schemas.microsoft.com/office/powerpoint/2010/main" val="2425302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6CCC04B4-8E45-4D4E-99EB-73CB4E291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74" y="5761759"/>
            <a:ext cx="2377830" cy="748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e la date 2">
            <a:extLst>
              <a:ext uri="{FF2B5EF4-FFF2-40B4-BE49-F238E27FC236}">
                <a16:creationId xmlns:a16="http://schemas.microsoft.com/office/drawing/2014/main" id="{53DDC3EC-0177-49DF-91FB-E0FD0261A3AD}"/>
              </a:ext>
            </a:extLst>
          </p:cNvPr>
          <p:cNvSpPr>
            <a:spLocks noGrp="1"/>
          </p:cNvSpPr>
          <p:nvPr>
            <p:ph type="dt" sz="half" idx="10"/>
          </p:nvPr>
        </p:nvSpPr>
        <p:spPr/>
        <p:txBody>
          <a:bodyPr/>
          <a:lstStyle/>
          <a:p>
            <a:fld id="{255E850E-ED2A-4977-85C3-6650EAE4BECE}"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9412A8B8-046E-4B4C-901C-9885F3416AA5}"/>
              </a:ext>
            </a:extLst>
          </p:cNvPr>
          <p:cNvSpPr>
            <a:spLocks noGrp="1"/>
          </p:cNvSpPr>
          <p:nvPr>
            <p:ph type="sldNum" sz="quarter" idx="12"/>
          </p:nvPr>
        </p:nvSpPr>
        <p:spPr/>
        <p:txBody>
          <a:bodyPr/>
          <a:lstStyle/>
          <a:p>
            <a:fld id="{8BE5A28F-0D0E-4FA3-9A8F-54F35CF4AC11}" type="slidenum">
              <a:rPr lang="fr-FR" smtClean="0"/>
              <a:t>6</a:t>
            </a:fld>
            <a:endParaRPr lang="fr-FR"/>
          </a:p>
        </p:txBody>
      </p:sp>
      <p:sp>
        <p:nvSpPr>
          <p:cNvPr id="2" name="Titre 1">
            <a:extLst>
              <a:ext uri="{FF2B5EF4-FFF2-40B4-BE49-F238E27FC236}">
                <a16:creationId xmlns:a16="http://schemas.microsoft.com/office/drawing/2014/main" id="{53DED247-B599-4D52-A108-43F53EEC590A}"/>
              </a:ext>
            </a:extLst>
          </p:cNvPr>
          <p:cNvSpPr>
            <a:spLocks noGrp="1"/>
          </p:cNvSpPr>
          <p:nvPr>
            <p:ph type="title"/>
          </p:nvPr>
        </p:nvSpPr>
        <p:spPr/>
        <p:txBody>
          <a:bodyPr>
            <a:normAutofit/>
          </a:bodyPr>
          <a:lstStyle/>
          <a:p>
            <a:r>
              <a:rPr lang="fr-FR" dirty="0" err="1">
                <a:latin typeface="Tahoma" panose="020B0604030504040204" pitchFamily="34" charset="0"/>
                <a:ea typeface="Tahoma" panose="020B0604030504040204" pitchFamily="34" charset="0"/>
                <a:cs typeface="Tahoma" panose="020B0604030504040204" pitchFamily="34" charset="0"/>
              </a:rPr>
              <a:t>Geographical</a:t>
            </a:r>
            <a:r>
              <a:rPr lang="fr-FR" dirty="0">
                <a:latin typeface="Tahoma" panose="020B0604030504040204" pitchFamily="34" charset="0"/>
                <a:ea typeface="Tahoma" panose="020B0604030504040204" pitchFamily="34" charset="0"/>
                <a:cs typeface="Tahoma" panose="020B0604030504040204" pitchFamily="34" charset="0"/>
              </a:rPr>
              <a:t> situation</a:t>
            </a:r>
          </a:p>
        </p:txBody>
      </p:sp>
      <p:sp>
        <p:nvSpPr>
          <p:cNvPr id="7" name="Titre 1">
            <a:extLst>
              <a:ext uri="{FF2B5EF4-FFF2-40B4-BE49-F238E27FC236}">
                <a16:creationId xmlns:a16="http://schemas.microsoft.com/office/drawing/2014/main" id="{025DC608-AE95-4366-829F-D364EDAEB481}"/>
              </a:ext>
            </a:extLst>
          </p:cNvPr>
          <p:cNvSpPr txBox="1">
            <a:spLocks/>
          </p:cNvSpPr>
          <p:nvPr/>
        </p:nvSpPr>
        <p:spPr>
          <a:xfrm>
            <a:off x="5031030" y="-109603"/>
            <a:ext cx="6491064" cy="11430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200" b="1" kern="1200">
                <a:solidFill>
                  <a:schemeClr val="bg1"/>
                </a:solidFill>
                <a:latin typeface="+mj-lt"/>
                <a:ea typeface="+mj-ea"/>
                <a:cs typeface="+mj-cs"/>
              </a:defRPr>
            </a:lvl1pPr>
          </a:lstStyle>
          <a:p>
            <a:endParaRPr lang="fr-FR" dirty="0"/>
          </a:p>
        </p:txBody>
      </p:sp>
      <p:sp>
        <p:nvSpPr>
          <p:cNvPr id="8" name="Espace réservé du texte 3">
            <a:extLst>
              <a:ext uri="{FF2B5EF4-FFF2-40B4-BE49-F238E27FC236}">
                <a16:creationId xmlns:a16="http://schemas.microsoft.com/office/drawing/2014/main" id="{AD3978D9-0882-4788-8949-D3AED77C83E5}"/>
              </a:ext>
            </a:extLst>
          </p:cNvPr>
          <p:cNvSpPr txBox="1">
            <a:spLocks/>
          </p:cNvSpPr>
          <p:nvPr/>
        </p:nvSpPr>
        <p:spPr>
          <a:xfrm>
            <a:off x="334465" y="1504310"/>
            <a:ext cx="4913202" cy="1143000"/>
          </a:xfrm>
          <a:prstGeom prst="rect">
            <a:avLst/>
          </a:prstGeom>
        </p:spPr>
        <p:txBody>
          <a:bodyPr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latin typeface="Tahoma" panose="020B0604030504040204" pitchFamily="34" charset="0"/>
                <a:ea typeface="Tahoma" panose="020B0604030504040204" pitchFamily="34" charset="0"/>
                <a:cs typeface="Tahoma" panose="020B0604030504040204" pitchFamily="34" charset="0"/>
              </a:rPr>
              <a:t>Our </a:t>
            </a:r>
            <a:r>
              <a:rPr lang="fr-FR" sz="2000" dirty="0" err="1">
                <a:latin typeface="Tahoma" panose="020B0604030504040204" pitchFamily="34" charset="0"/>
                <a:ea typeface="Tahoma" panose="020B0604030504040204" pitchFamily="34" charset="0"/>
                <a:cs typeface="Tahoma" panose="020B0604030504040204" pitchFamily="34" charset="0"/>
              </a:rPr>
              <a:t>School</a:t>
            </a:r>
            <a:r>
              <a:rPr lang="fr-FR" sz="2000" dirty="0">
                <a:latin typeface="Tahoma" panose="020B0604030504040204" pitchFamily="34" charset="0"/>
                <a:ea typeface="Tahoma" panose="020B0604030504040204" pitchFamily="34" charset="0"/>
                <a:cs typeface="Tahoma" panose="020B0604030504040204" pitchFamily="34" charset="0"/>
              </a:rPr>
              <a:t> </a:t>
            </a:r>
            <a:r>
              <a:rPr lang="fr-FR" sz="2000" dirty="0" err="1">
                <a:latin typeface="Tahoma" panose="020B0604030504040204" pitchFamily="34" charset="0"/>
                <a:ea typeface="Tahoma" panose="020B0604030504040204" pitchFamily="34" charset="0"/>
                <a:cs typeface="Tahoma" panose="020B0604030504040204" pitchFamily="34" charset="0"/>
              </a:rPr>
              <a:t>is</a:t>
            </a:r>
            <a:r>
              <a:rPr lang="fr-FR" sz="2000" dirty="0">
                <a:latin typeface="Tahoma" panose="020B0604030504040204" pitchFamily="34" charset="0"/>
                <a:ea typeface="Tahoma" panose="020B0604030504040204" pitchFamily="34" charset="0"/>
                <a:cs typeface="Tahoma" panose="020B0604030504040204" pitchFamily="34" charset="0"/>
              </a:rPr>
              <a:t> </a:t>
            </a:r>
            <a:r>
              <a:rPr lang="fr-FR" sz="2000" dirty="0" err="1">
                <a:latin typeface="Tahoma" panose="020B0604030504040204" pitchFamily="34" charset="0"/>
                <a:ea typeface="Tahoma" panose="020B0604030504040204" pitchFamily="34" charset="0"/>
                <a:cs typeface="Tahoma" panose="020B0604030504040204" pitchFamily="34" charset="0"/>
              </a:rPr>
              <a:t>located</a:t>
            </a:r>
            <a:r>
              <a:rPr lang="fr-FR" sz="2000" dirty="0">
                <a:latin typeface="Tahoma" panose="020B0604030504040204" pitchFamily="34" charset="0"/>
                <a:ea typeface="Tahoma" panose="020B0604030504040204" pitchFamily="34" charset="0"/>
                <a:cs typeface="Tahoma" panose="020B0604030504040204" pitchFamily="34" charset="0"/>
              </a:rPr>
              <a:t> in the Auvergne Rhône Alpes </a:t>
            </a:r>
            <a:r>
              <a:rPr lang="fr-FR" sz="2000" dirty="0" err="1">
                <a:latin typeface="Tahoma" panose="020B0604030504040204" pitchFamily="34" charset="0"/>
                <a:ea typeface="Tahoma" panose="020B0604030504040204" pitchFamily="34" charset="0"/>
                <a:cs typeface="Tahoma" panose="020B0604030504040204" pitchFamily="34" charset="0"/>
              </a:rPr>
              <a:t>Region</a:t>
            </a:r>
            <a:endParaRPr lang="fr-FR" sz="2000" dirty="0">
              <a:latin typeface="Tahoma" panose="020B0604030504040204" pitchFamily="34" charset="0"/>
              <a:ea typeface="Tahoma" panose="020B0604030504040204" pitchFamily="34" charset="0"/>
              <a:cs typeface="Tahoma" panose="020B0604030504040204" pitchFamily="34" charset="0"/>
            </a:endParaRPr>
          </a:p>
          <a:p>
            <a:r>
              <a:rPr lang="fr-FR" sz="2000" dirty="0">
                <a:latin typeface="Tahoma" panose="020B0604030504040204" pitchFamily="34" charset="0"/>
                <a:ea typeface="Tahoma" panose="020B0604030504040204" pitchFamily="34" charset="0"/>
                <a:cs typeface="Tahoma" panose="020B0604030504040204" pitchFamily="34" charset="0"/>
              </a:rPr>
              <a:t>In the Puy-de-Dôme </a:t>
            </a:r>
            <a:r>
              <a:rPr lang="fr-FR" sz="2000" dirty="0" err="1">
                <a:latin typeface="Tahoma" panose="020B0604030504040204" pitchFamily="34" charset="0"/>
                <a:ea typeface="Tahoma" panose="020B0604030504040204" pitchFamily="34" charset="0"/>
                <a:cs typeface="Tahoma" panose="020B0604030504040204" pitchFamily="34" charset="0"/>
              </a:rPr>
              <a:t>Department</a:t>
            </a:r>
            <a:endParaRPr lang="fr-FR" sz="2000"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3">
            <a:extLst>
              <a:ext uri="{FF2B5EF4-FFF2-40B4-BE49-F238E27FC236}">
                <a16:creationId xmlns:a16="http://schemas.microsoft.com/office/drawing/2014/main" id="{F6EFB389-B5A3-4BEC-A2B4-CDC033B539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3256" y="5810962"/>
            <a:ext cx="1534256" cy="799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a:extLst>
              <a:ext uri="{FF2B5EF4-FFF2-40B4-BE49-F238E27FC236}">
                <a16:creationId xmlns:a16="http://schemas.microsoft.com/office/drawing/2014/main" id="{4FD0CF9C-4972-41F6-948E-794984109740}"/>
              </a:ext>
            </a:extLst>
          </p:cNvPr>
          <p:cNvSpPr txBox="1"/>
          <p:nvPr/>
        </p:nvSpPr>
        <p:spPr>
          <a:xfrm>
            <a:off x="6384918" y="1504310"/>
            <a:ext cx="5472617" cy="4401205"/>
          </a:xfrm>
          <a:prstGeom prst="rect">
            <a:avLst/>
          </a:prstGeom>
          <a:noFill/>
        </p:spPr>
        <p:txBody>
          <a:bodyPr wrap="square">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ESC Clermont is located in Clermont-Ferrand, in the heart of France. Three advantages :</a:t>
            </a:r>
          </a:p>
          <a:p>
            <a:pPr lvl="0"/>
            <a:endParaRPr lang="en-US" sz="2000" b="1" dirty="0">
              <a:solidFill>
                <a:srgbClr val="FD8135"/>
              </a:solidFill>
              <a:latin typeface="Tahoma" panose="020B0604030504040204" pitchFamily="34" charset="0"/>
              <a:ea typeface="Tahoma" panose="020B0604030504040204" pitchFamily="34" charset="0"/>
              <a:cs typeface="Tahoma" panose="020B0604030504040204" pitchFamily="34" charset="0"/>
            </a:endParaRPr>
          </a:p>
          <a:p>
            <a:pPr marL="457200" lvl="0" indent="-457200">
              <a:buFont typeface="+mj-lt"/>
              <a:buAutoNum type="arabicPeriod"/>
            </a:pPr>
            <a:r>
              <a:rPr lang="en-US" sz="2000" b="1" dirty="0">
                <a:solidFill>
                  <a:srgbClr val="FD8135"/>
                </a:solidFill>
                <a:latin typeface="Tahoma" panose="020B0604030504040204" pitchFamily="34" charset="0"/>
                <a:ea typeface="Tahoma" panose="020B0604030504040204" pitchFamily="34" charset="0"/>
                <a:cs typeface="Tahoma" panose="020B0604030504040204" pitchFamily="34" charset="0"/>
              </a:rPr>
              <a:t>Distance : </a:t>
            </a:r>
            <a:r>
              <a:rPr lang="en-US" sz="2000" dirty="0">
                <a:latin typeface="Tahoma" panose="020B0604030504040204" pitchFamily="34" charset="0"/>
                <a:ea typeface="Tahoma" panose="020B0604030504040204" pitchFamily="34" charset="0"/>
                <a:cs typeface="Tahoma" panose="020B0604030504040204" pitchFamily="34" charset="0"/>
              </a:rPr>
              <a:t>Central location Proximity to major cities : Paris 3h30, Marseille 4h, Lyon 1h30</a:t>
            </a:r>
          </a:p>
          <a:p>
            <a:pPr marL="457200" lvl="0" indent="-457200">
              <a:buFont typeface="+mj-lt"/>
              <a:buAutoNum type="arabicPeriod"/>
            </a:pPr>
            <a:endParaRPr lang="en-US" sz="2000"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mj-lt"/>
              <a:buAutoNum type="arabicPeriod"/>
            </a:pPr>
            <a:r>
              <a:rPr lang="en-US" sz="2000" b="1" dirty="0">
                <a:solidFill>
                  <a:srgbClr val="FD8135"/>
                </a:solidFill>
                <a:latin typeface="Tahoma" panose="020B0604030504040204" pitchFamily="34" charset="0"/>
                <a:ea typeface="Tahoma" panose="020B0604030504040204" pitchFamily="34" charset="0"/>
                <a:cs typeface="Tahoma" panose="020B0604030504040204" pitchFamily="34" charset="0"/>
              </a:rPr>
              <a:t>Cost of living: </a:t>
            </a:r>
            <a:r>
              <a:rPr lang="en-US" sz="2000" dirty="0">
                <a:latin typeface="Tahoma" panose="020B0604030504040204" pitchFamily="34" charset="0"/>
                <a:ea typeface="Tahoma" panose="020B0604030504040204" pitchFamily="34" charset="0"/>
                <a:cs typeface="Tahoma" panose="020B0604030504040204" pitchFamily="34" charset="0"/>
              </a:rPr>
              <a:t>One of the cities with the most affordable cost of living</a:t>
            </a:r>
          </a:p>
          <a:p>
            <a:pPr marL="457200" lvl="0" indent="-457200">
              <a:buFont typeface="+mj-lt"/>
              <a:buAutoNum type="arabicPeriod"/>
            </a:pPr>
            <a:endParaRPr lang="en-US" sz="2000" b="1" dirty="0">
              <a:solidFill>
                <a:srgbClr val="FD8135"/>
              </a:solidFill>
              <a:latin typeface="Tahoma" panose="020B0604030504040204" pitchFamily="34" charset="0"/>
              <a:ea typeface="Tahoma" panose="020B0604030504040204" pitchFamily="34" charset="0"/>
              <a:cs typeface="Tahoma" panose="020B0604030504040204" pitchFamily="34" charset="0"/>
            </a:endParaRPr>
          </a:p>
          <a:p>
            <a:pPr marL="457200" lvl="0" indent="-457200">
              <a:buFont typeface="+mj-lt"/>
              <a:buAutoNum type="arabicPeriod"/>
            </a:pPr>
            <a:r>
              <a:rPr lang="en-US" sz="2000" b="1" dirty="0">
                <a:solidFill>
                  <a:srgbClr val="FD8135"/>
                </a:solidFill>
                <a:latin typeface="Tahoma" panose="020B0604030504040204" pitchFamily="34" charset="0"/>
                <a:ea typeface="Tahoma" panose="020B0604030504040204" pitchFamily="34" charset="0"/>
                <a:cs typeface="Tahoma" panose="020B0604030504040204" pitchFamily="34" charset="0"/>
              </a:rPr>
              <a:t>Student Life : </a:t>
            </a:r>
            <a:r>
              <a:rPr lang="en-US" sz="2000" dirty="0">
                <a:latin typeface="Tahoma" panose="020B0604030504040204" pitchFamily="34" charset="0"/>
                <a:ea typeface="Tahoma" panose="020B0604030504040204" pitchFamily="34" charset="0"/>
                <a:cs typeface="Tahoma" panose="020B0604030504040204" pitchFamily="34" charset="0"/>
              </a:rPr>
              <a:t>Regularly ranked among the best student cities in France (15% of students)</a:t>
            </a:r>
          </a:p>
          <a:p>
            <a:endParaRPr lang="fr-FR" sz="20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 5">
            <a:extLst>
              <a:ext uri="{FF2B5EF4-FFF2-40B4-BE49-F238E27FC236}">
                <a16:creationId xmlns:a16="http://schemas.microsoft.com/office/drawing/2014/main" id="{DEA85205-F127-4E00-9F70-4084799D33A5}"/>
              </a:ext>
            </a:extLst>
          </p:cNvPr>
          <p:cNvPicPr>
            <a:picLocks noChangeAspect="1"/>
          </p:cNvPicPr>
          <p:nvPr/>
        </p:nvPicPr>
        <p:blipFill rotWithShape="1">
          <a:blip r:embed="rId4"/>
          <a:srcRect l="11152" r="5960"/>
          <a:stretch/>
        </p:blipFill>
        <p:spPr>
          <a:xfrm>
            <a:off x="-20120" y="2647310"/>
            <a:ext cx="2883217" cy="3296290"/>
          </a:xfrm>
          <a:prstGeom prst="rect">
            <a:avLst/>
          </a:prstGeom>
        </p:spPr>
      </p:pic>
      <p:pic>
        <p:nvPicPr>
          <p:cNvPr id="9" name="Image 8">
            <a:extLst>
              <a:ext uri="{FF2B5EF4-FFF2-40B4-BE49-F238E27FC236}">
                <a16:creationId xmlns:a16="http://schemas.microsoft.com/office/drawing/2014/main" id="{22DDDF18-0F7B-4ECE-B45D-D5156E2593CF}"/>
              </a:ext>
            </a:extLst>
          </p:cNvPr>
          <p:cNvPicPr>
            <a:picLocks noChangeAspect="1"/>
          </p:cNvPicPr>
          <p:nvPr/>
        </p:nvPicPr>
        <p:blipFill rotWithShape="1">
          <a:blip r:embed="rId5">
            <a:extLst>
              <a:ext uri="{28A0092B-C50C-407E-A947-70E740481C1C}">
                <a14:useLocalDpi xmlns:a14="http://schemas.microsoft.com/office/drawing/2010/main" val="0"/>
              </a:ext>
            </a:extLst>
          </a:blip>
          <a:srcRect l="15497" r="17201"/>
          <a:stretch/>
        </p:blipFill>
        <p:spPr>
          <a:xfrm>
            <a:off x="2863097" y="2684272"/>
            <a:ext cx="2820860" cy="3143568"/>
          </a:xfrm>
          <a:prstGeom prst="rect">
            <a:avLst/>
          </a:prstGeom>
        </p:spPr>
      </p:pic>
    </p:spTree>
    <p:extLst>
      <p:ext uri="{BB962C8B-B14F-4D97-AF65-F5344CB8AC3E}">
        <p14:creationId xmlns:p14="http://schemas.microsoft.com/office/powerpoint/2010/main" val="1059194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1B29B25-97F0-449A-91D2-F539D6A788C1}"/>
              </a:ext>
            </a:extLst>
          </p:cNvPr>
          <p:cNvSpPr>
            <a:spLocks noGrp="1"/>
          </p:cNvSpPr>
          <p:nvPr>
            <p:ph type="title"/>
          </p:nvPr>
        </p:nvSpPr>
        <p:spPr>
          <a:xfrm>
            <a:off x="2983345" y="0"/>
            <a:ext cx="8726790" cy="1011027"/>
          </a:xfrm>
        </p:spPr>
        <p:txBody>
          <a:bodyPr/>
          <a:lstStyle/>
          <a:p>
            <a:r>
              <a:rPr lang="fr-FR">
                <a:latin typeface="Tahoma" panose="020B0604030504040204" pitchFamily="34" charset="0"/>
                <a:ea typeface="Tahoma" panose="020B0604030504040204" pitchFamily="34" charset="0"/>
                <a:cs typeface="Tahoma" panose="020B0604030504040204" pitchFamily="34" charset="0"/>
              </a:rPr>
              <a:t>City of Clermont</a:t>
            </a: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9" name="Espace réservé du contenu 4">
            <a:extLst>
              <a:ext uri="{FF2B5EF4-FFF2-40B4-BE49-F238E27FC236}">
                <a16:creationId xmlns:a16="http://schemas.microsoft.com/office/drawing/2014/main" id="{D39C2E12-92C1-49E7-A1BD-CC7E624D1152}"/>
              </a:ext>
            </a:extLst>
          </p:cNvPr>
          <p:cNvSpPr txBox="1">
            <a:spLocks/>
          </p:cNvSpPr>
          <p:nvPr/>
        </p:nvSpPr>
        <p:spPr>
          <a:xfrm>
            <a:off x="618836" y="3429000"/>
            <a:ext cx="8257309" cy="3429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latin typeface="Tahoma" panose="020B0604030504040204" pitchFamily="34" charset="0"/>
                <a:ea typeface="Tahoma" panose="020B0604030504040204" pitchFamily="34" charset="0"/>
                <a:cs typeface="Tahoma" panose="020B0604030504040204" pitchFamily="34" charset="0"/>
              </a:rPr>
              <a:t>Population: 300 000 and 42 500 students (about </a:t>
            </a:r>
            <a:r>
              <a:rPr lang="en-US" sz="1800" b="1" dirty="0">
                <a:latin typeface="Tahoma" panose="020B0604030504040204" pitchFamily="34" charset="0"/>
                <a:ea typeface="Tahoma" panose="020B0604030504040204" pitchFamily="34" charset="0"/>
                <a:cs typeface="Tahoma" panose="020B0604030504040204" pitchFamily="34" charset="0"/>
              </a:rPr>
              <a:t>15%) </a:t>
            </a:r>
          </a:p>
          <a:p>
            <a:pPr>
              <a:buFont typeface="Wingdings" panose="05000000000000000000" pitchFamily="2" charset="2"/>
              <a:buChar char="§"/>
            </a:pPr>
            <a:r>
              <a:rPr lang="en-US" sz="1800" dirty="0">
                <a:latin typeface="Tahoma" panose="020B0604030504040204" pitchFamily="34" charset="0"/>
                <a:ea typeface="Tahoma" panose="020B0604030504040204" pitchFamily="34" charset="0"/>
                <a:cs typeface="Tahoma" panose="020B0604030504040204" pitchFamily="34" charset="0"/>
              </a:rPr>
              <a:t>Active student population - </a:t>
            </a:r>
            <a:r>
              <a:rPr lang="en-US" sz="1800" b="1" dirty="0">
                <a:latin typeface="Tahoma" panose="020B0604030504040204" pitchFamily="34" charset="0"/>
                <a:ea typeface="Tahoma" panose="020B0604030504040204" pitchFamily="34" charset="0"/>
                <a:cs typeface="Tahoma" panose="020B0604030504040204" pitchFamily="34" charset="0"/>
              </a:rPr>
              <a:t>One of the Leading student cities in France</a:t>
            </a:r>
          </a:p>
          <a:p>
            <a:pPr>
              <a:buFont typeface="Wingdings" panose="05000000000000000000" pitchFamily="2" charset="2"/>
              <a:buChar char="§"/>
            </a:pPr>
            <a:r>
              <a:rPr lang="en-US" sz="1800" dirty="0">
                <a:latin typeface="Tahoma" panose="020B0604030504040204" pitchFamily="34" charset="0"/>
                <a:ea typeface="Tahoma" panose="020B0604030504040204" pitchFamily="34" charset="0"/>
                <a:cs typeface="Tahoma" panose="020B0604030504040204" pitchFamily="34" charset="0"/>
              </a:rPr>
              <a:t>Easy accessibility (local airport)</a:t>
            </a:r>
          </a:p>
          <a:p>
            <a:pPr>
              <a:buFont typeface="Wingdings" panose="05000000000000000000" pitchFamily="2" charset="2"/>
              <a:buChar char="§"/>
            </a:pPr>
            <a:r>
              <a:rPr lang="en-US" sz="1800" b="1" dirty="0">
                <a:latin typeface="Tahoma" panose="020B0604030504040204" pitchFamily="34" charset="0"/>
                <a:ea typeface="Tahoma" panose="020B0604030504040204" pitchFamily="34" charset="0"/>
                <a:cs typeface="Tahoma" panose="020B0604030504040204" pitchFamily="34" charset="0"/>
              </a:rPr>
              <a:t>Active student population </a:t>
            </a:r>
            <a:r>
              <a:rPr lang="en-US" sz="1800" dirty="0">
                <a:latin typeface="Tahoma" panose="020B0604030504040204" pitchFamily="34" charset="0"/>
                <a:ea typeface="Tahoma" panose="020B0604030504040204" pitchFamily="34" charset="0"/>
                <a:cs typeface="Tahoma" panose="020B0604030504040204" pitchFamily="34" charset="0"/>
              </a:rPr>
              <a:t>: About 5500 international students</a:t>
            </a:r>
          </a:p>
          <a:p>
            <a:pPr>
              <a:buFont typeface="Wingdings" panose="05000000000000000000" pitchFamily="2" charset="2"/>
              <a:buChar char="§"/>
            </a:pPr>
            <a:r>
              <a:rPr lang="en-US" sz="1800" dirty="0">
                <a:latin typeface="Tahoma" panose="020B0604030504040204" pitchFamily="34" charset="0"/>
                <a:ea typeface="Tahoma" panose="020B0604030504040204" pitchFamily="34" charset="0"/>
                <a:cs typeface="Tahoma" panose="020B0604030504040204" pitchFamily="34" charset="0"/>
              </a:rPr>
              <a:t>Very </a:t>
            </a:r>
            <a:r>
              <a:rPr lang="en-US" sz="1800" b="1" dirty="0">
                <a:latin typeface="Tahoma" panose="020B0604030504040204" pitchFamily="34" charset="0"/>
                <a:ea typeface="Tahoma" panose="020B0604030504040204" pitchFamily="34" charset="0"/>
                <a:cs typeface="Tahoma" panose="020B0604030504040204" pitchFamily="34" charset="0"/>
              </a:rPr>
              <a:t>affordable cost of living </a:t>
            </a:r>
            <a:r>
              <a:rPr lang="en-US" sz="1800" dirty="0">
                <a:latin typeface="Tahoma" panose="020B0604030504040204" pitchFamily="34" charset="0"/>
                <a:ea typeface="Tahoma" panose="020B0604030504040204" pitchFamily="34" charset="0"/>
                <a:cs typeface="Tahoma" panose="020B0604030504040204" pitchFamily="34" charset="0"/>
              </a:rPr>
              <a:t>&amp; High quality of life</a:t>
            </a:r>
          </a:p>
          <a:p>
            <a:pPr>
              <a:buFont typeface="Wingdings" panose="05000000000000000000" pitchFamily="2" charset="2"/>
              <a:buChar char="§"/>
            </a:pPr>
            <a:r>
              <a:rPr lang="en-US" sz="1800" dirty="0">
                <a:latin typeface="Tahoma" panose="020B0604030504040204" pitchFamily="34" charset="0"/>
                <a:ea typeface="Tahoma" panose="020B0604030504040204" pitchFamily="34" charset="0"/>
                <a:cs typeface="Tahoma" panose="020B0604030504040204" pitchFamily="34" charset="0"/>
              </a:rPr>
              <a:t>Dynamic &amp; Culturally Diverse City - </a:t>
            </a:r>
            <a:r>
              <a:rPr lang="en-US" sz="1800" b="1" dirty="0">
                <a:latin typeface="Tahoma" panose="020B0604030504040204" pitchFamily="34" charset="0"/>
                <a:ea typeface="Tahoma" panose="020B0604030504040204" pitchFamily="34" charset="0"/>
                <a:cs typeface="Tahoma" panose="020B0604030504040204" pitchFamily="34" charset="0"/>
              </a:rPr>
              <a:t>Major Cultural Hub</a:t>
            </a:r>
          </a:p>
          <a:p>
            <a:pPr>
              <a:buFont typeface="Wingdings" panose="05000000000000000000" pitchFamily="2" charset="2"/>
              <a:buChar char="§"/>
            </a:pPr>
            <a:r>
              <a:rPr lang="en-US" sz="1800" dirty="0">
                <a:latin typeface="Tahoma" panose="020B0604030504040204" pitchFamily="34" charset="0"/>
                <a:ea typeface="Tahoma" panose="020B0604030504040204" pitchFamily="34" charset="0"/>
                <a:cs typeface="Tahoma" panose="020B0604030504040204" pitchFamily="34" charset="0"/>
              </a:rPr>
              <a:t>Unique natural region on the </a:t>
            </a:r>
            <a:r>
              <a:rPr lang="en-US" sz="1800" b="1" dirty="0">
                <a:latin typeface="Tahoma" panose="020B0604030504040204" pitchFamily="34" charset="0"/>
                <a:ea typeface="Tahoma" panose="020B0604030504040204" pitchFamily="34" charset="0"/>
                <a:cs typeface="Tahoma" panose="020B0604030504040204" pitchFamily="34" charset="0"/>
              </a:rPr>
              <a:t>UNESCO </a:t>
            </a:r>
            <a:r>
              <a:rPr lang="fr-FR" sz="1800" b="1" dirty="0">
                <a:latin typeface="Tahoma" panose="020B0604030504040204" pitchFamily="34" charset="0"/>
                <a:ea typeface="Tahoma" panose="020B0604030504040204" pitchFamily="34" charset="0"/>
                <a:cs typeface="Tahoma" panose="020B0604030504040204" pitchFamily="34" charset="0"/>
              </a:rPr>
              <a:t>World </a:t>
            </a:r>
            <a:r>
              <a:rPr lang="fr-FR" sz="1800" b="1" dirty="0" err="1">
                <a:latin typeface="Tahoma" panose="020B0604030504040204" pitchFamily="34" charset="0"/>
                <a:ea typeface="Tahoma" panose="020B0604030504040204" pitchFamily="34" charset="0"/>
                <a:cs typeface="Tahoma" panose="020B0604030504040204" pitchFamily="34" charset="0"/>
              </a:rPr>
              <a:t>Heritage</a:t>
            </a:r>
            <a:r>
              <a:rPr lang="fr-FR" sz="1800" b="1" dirty="0">
                <a:latin typeface="Tahoma" panose="020B0604030504040204" pitchFamily="34" charset="0"/>
                <a:ea typeface="Tahoma" panose="020B0604030504040204" pitchFamily="34" charset="0"/>
                <a:cs typeface="Tahoma" panose="020B0604030504040204" pitchFamily="34" charset="0"/>
              </a:rPr>
              <a:t> List</a:t>
            </a:r>
            <a:endParaRPr lang="en-US" sz="1800" b="1"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1800" dirty="0">
                <a:latin typeface="Tahoma" panose="020B0604030504040204" pitchFamily="34" charset="0"/>
                <a:ea typeface="Tahoma" panose="020B0604030504040204" pitchFamily="34" charset="0"/>
                <a:cs typeface="Tahoma" panose="020B0604030504040204" pitchFamily="34" charset="0"/>
              </a:rPr>
              <a:t>Renowned for </a:t>
            </a:r>
            <a:r>
              <a:rPr lang="en-US" sz="1800" b="1" dirty="0">
                <a:latin typeface="Tahoma" panose="020B0604030504040204" pitchFamily="34" charset="0"/>
                <a:ea typeface="Tahoma" panose="020B0604030504040204" pitchFamily="34" charset="0"/>
                <a:cs typeface="Tahoma" panose="020B0604030504040204" pitchFamily="34" charset="0"/>
              </a:rPr>
              <a:t>sports</a:t>
            </a:r>
            <a:r>
              <a:rPr lang="en-US" sz="1800" dirty="0">
                <a:latin typeface="Tahoma" panose="020B0604030504040204" pitchFamily="34" charset="0"/>
                <a:ea typeface="Tahoma" panose="020B0604030504040204" pitchFamily="34" charset="0"/>
                <a:cs typeface="Tahoma" panose="020B0604030504040204" pitchFamily="34" charset="0"/>
              </a:rPr>
              <a:t> (rugby, soccer, ...)</a:t>
            </a:r>
          </a:p>
          <a:p>
            <a:pPr>
              <a:buFont typeface="Wingdings" panose="05000000000000000000" pitchFamily="2" charset="2"/>
              <a:buChar char="§"/>
            </a:pPr>
            <a:r>
              <a:rPr lang="en-US" sz="1800" b="1" dirty="0">
                <a:latin typeface="Tahoma" panose="020B0604030504040204" pitchFamily="34" charset="0"/>
                <a:ea typeface="Tahoma" panose="020B0604030504040204" pitchFamily="34" charset="0"/>
                <a:cs typeface="Tahoma" panose="020B0604030504040204" pitchFamily="34" charset="0"/>
              </a:rPr>
              <a:t>Michelin </a:t>
            </a:r>
            <a:r>
              <a:rPr lang="en-US" sz="1800" dirty="0">
                <a:latin typeface="Tahoma" panose="020B0604030504040204" pitchFamily="34" charset="0"/>
                <a:ea typeface="Tahoma" panose="020B0604030504040204" pitchFamily="34" charset="0"/>
                <a:cs typeface="Tahoma" panose="020B0604030504040204" pitchFamily="34" charset="0"/>
              </a:rPr>
              <a:t>Headquarters</a:t>
            </a:r>
          </a:p>
        </p:txBody>
      </p:sp>
      <p:pic>
        <p:nvPicPr>
          <p:cNvPr id="4" name="Image 3">
            <a:extLst>
              <a:ext uri="{FF2B5EF4-FFF2-40B4-BE49-F238E27FC236}">
                <a16:creationId xmlns:a16="http://schemas.microsoft.com/office/drawing/2014/main" id="{CB769DE1-B69B-4EAF-AEB8-50279D1A2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3367"/>
            <a:ext cx="1453679" cy="2184093"/>
          </a:xfrm>
          <a:prstGeom prst="rect">
            <a:avLst/>
          </a:prstGeom>
        </p:spPr>
      </p:pic>
      <p:pic>
        <p:nvPicPr>
          <p:cNvPr id="17" name="Image 16">
            <a:extLst>
              <a:ext uri="{FF2B5EF4-FFF2-40B4-BE49-F238E27FC236}">
                <a16:creationId xmlns:a16="http://schemas.microsoft.com/office/drawing/2014/main" id="{8B9E49EB-1DA5-477B-A5A9-3BEFE1B3D3E3}"/>
              </a:ext>
            </a:extLst>
          </p:cNvPr>
          <p:cNvPicPr>
            <a:picLocks noChangeAspect="1"/>
          </p:cNvPicPr>
          <p:nvPr/>
        </p:nvPicPr>
        <p:blipFill rotWithShape="1">
          <a:blip r:embed="rId3">
            <a:extLst>
              <a:ext uri="{28A0092B-C50C-407E-A947-70E740481C1C}">
                <a14:useLocalDpi xmlns:a14="http://schemas.microsoft.com/office/drawing/2010/main" val="0"/>
              </a:ext>
            </a:extLst>
          </a:blip>
          <a:srcRect r="5031"/>
          <a:stretch/>
        </p:blipFill>
        <p:spPr>
          <a:xfrm>
            <a:off x="9088006" y="3206382"/>
            <a:ext cx="3103991" cy="2180456"/>
          </a:xfrm>
          <a:prstGeom prst="rect">
            <a:avLst/>
          </a:prstGeom>
        </p:spPr>
      </p:pic>
      <p:pic>
        <p:nvPicPr>
          <p:cNvPr id="19" name="Image 18">
            <a:extLst>
              <a:ext uri="{FF2B5EF4-FFF2-40B4-BE49-F238E27FC236}">
                <a16:creationId xmlns:a16="http://schemas.microsoft.com/office/drawing/2014/main" id="{FE249CA0-0AB5-4C5F-B938-056A6F84B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679" y="1053368"/>
            <a:ext cx="4363645" cy="2184093"/>
          </a:xfrm>
          <a:prstGeom prst="rect">
            <a:avLst/>
          </a:prstGeom>
        </p:spPr>
      </p:pic>
      <p:pic>
        <p:nvPicPr>
          <p:cNvPr id="21" name="Image 20">
            <a:extLst>
              <a:ext uri="{FF2B5EF4-FFF2-40B4-BE49-F238E27FC236}">
                <a16:creationId xmlns:a16="http://schemas.microsoft.com/office/drawing/2014/main" id="{1E5BDC10-CC8F-4D15-94DE-3E09074836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322" y="1053367"/>
            <a:ext cx="3270685" cy="2180457"/>
          </a:xfrm>
          <a:prstGeom prst="rect">
            <a:avLst/>
          </a:prstGeom>
        </p:spPr>
      </p:pic>
      <p:pic>
        <p:nvPicPr>
          <p:cNvPr id="23" name="Image 22">
            <a:extLst>
              <a:ext uri="{FF2B5EF4-FFF2-40B4-BE49-F238E27FC236}">
                <a16:creationId xmlns:a16="http://schemas.microsoft.com/office/drawing/2014/main" id="{BD8BB843-9B65-4F41-8482-D8902D4E20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847" b="16774"/>
          <a:stretch/>
        </p:blipFill>
        <p:spPr>
          <a:xfrm>
            <a:off x="9088005" y="5368925"/>
            <a:ext cx="3103991" cy="1489075"/>
          </a:xfrm>
          <a:prstGeom prst="rect">
            <a:avLst/>
          </a:prstGeom>
        </p:spPr>
      </p:pic>
      <p:pic>
        <p:nvPicPr>
          <p:cNvPr id="2" name="Image 1" descr="Une image contenant plein air, ciel, ville, arbre&#10;&#10;Description générée automatiquement">
            <a:extLst>
              <a:ext uri="{FF2B5EF4-FFF2-40B4-BE49-F238E27FC236}">
                <a16:creationId xmlns:a16="http://schemas.microsoft.com/office/drawing/2014/main" id="{252F5C34-36B8-41CA-7A9C-A970E9125C4F}"/>
              </a:ext>
            </a:extLst>
          </p:cNvPr>
          <p:cNvPicPr>
            <a:picLocks noChangeAspect="1"/>
          </p:cNvPicPr>
          <p:nvPr/>
        </p:nvPicPr>
        <p:blipFill rotWithShape="1">
          <a:blip r:embed="rId7">
            <a:extLst>
              <a:ext uri="{28A0092B-C50C-407E-A947-70E740481C1C}">
                <a14:useLocalDpi xmlns:a14="http://schemas.microsoft.com/office/drawing/2010/main" val="0"/>
              </a:ext>
            </a:extLst>
          </a:blip>
          <a:srcRect l="5513" r="13729"/>
          <a:stretch/>
        </p:blipFill>
        <p:spPr>
          <a:xfrm>
            <a:off x="9088009" y="1057037"/>
            <a:ext cx="3103991" cy="2162892"/>
          </a:xfrm>
          <a:prstGeom prst="rect">
            <a:avLst/>
          </a:prstGeom>
        </p:spPr>
      </p:pic>
    </p:spTree>
    <p:extLst>
      <p:ext uri="{BB962C8B-B14F-4D97-AF65-F5344CB8AC3E}">
        <p14:creationId xmlns:p14="http://schemas.microsoft.com/office/powerpoint/2010/main" val="2020826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FE774FF-D31D-46EF-85C0-AEE7683FD151}"/>
              </a:ext>
            </a:extLst>
          </p:cNvPr>
          <p:cNvSpPr>
            <a:spLocks noGrp="1"/>
          </p:cNvSpPr>
          <p:nvPr>
            <p:ph idx="4294967295"/>
          </p:nvPr>
        </p:nvSpPr>
        <p:spPr>
          <a:xfrm>
            <a:off x="4378036" y="1265382"/>
            <a:ext cx="7546109" cy="5338617"/>
          </a:xfrm>
        </p:spPr>
        <p:txBody>
          <a:bodyPr>
            <a:normAutofit/>
          </a:bodyPr>
          <a:lstStyle/>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Fourth-largest </a:t>
            </a:r>
            <a:r>
              <a:rPr lang="en-US" sz="2400" b="1" dirty="0">
                <a:latin typeface="Tahoma" panose="020B0604030504040204" pitchFamily="34" charset="0"/>
                <a:ea typeface="Tahoma" panose="020B0604030504040204" pitchFamily="34" charset="0"/>
                <a:cs typeface="Tahoma" panose="020B0604030504040204" pitchFamily="34" charset="0"/>
              </a:rPr>
              <a:t>destination for international students </a:t>
            </a:r>
            <a:r>
              <a:rPr lang="en-US" sz="2400" dirty="0">
                <a:latin typeface="Tahoma" panose="020B0604030504040204" pitchFamily="34" charset="0"/>
                <a:ea typeface="Tahoma" panose="020B0604030504040204" pitchFamily="34" charset="0"/>
                <a:cs typeface="Tahoma" panose="020B0604030504040204" pitchFamily="34" charset="0"/>
              </a:rPr>
              <a:t>and leading non-English speaking destination</a:t>
            </a:r>
          </a:p>
          <a:p>
            <a:pPr>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Quality education </a:t>
            </a:r>
            <a:r>
              <a:rPr lang="en-US" sz="2400" dirty="0">
                <a:latin typeface="Tahoma" panose="020B0604030504040204" pitchFamily="34" charset="0"/>
                <a:ea typeface="Tahoma" panose="020B0604030504040204" pitchFamily="34" charset="0"/>
                <a:cs typeface="Tahoma" panose="020B0604030504040204" pitchFamily="34" charset="0"/>
              </a:rPr>
              <a:t>at an </a:t>
            </a:r>
            <a:r>
              <a:rPr lang="en-US" sz="2400" b="1" dirty="0">
                <a:latin typeface="Tahoma" panose="020B0604030504040204" pitchFamily="34" charset="0"/>
                <a:ea typeface="Tahoma" panose="020B0604030504040204" pitchFamily="34" charset="0"/>
                <a:cs typeface="Tahoma" panose="020B0604030504040204" pitchFamily="34" charset="0"/>
              </a:rPr>
              <a:t>affordable budget</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Strong benefits for students (social insurance, housing aid, student discounts,…)</a:t>
            </a:r>
          </a:p>
          <a:p>
            <a:pPr>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Open employment market </a:t>
            </a:r>
            <a:r>
              <a:rPr lang="en-US" sz="2400" dirty="0">
                <a:latin typeface="Tahoma" panose="020B0604030504040204" pitchFamily="34" charset="0"/>
                <a:ea typeface="Tahoma" panose="020B0604030504040204" pitchFamily="34" charset="0"/>
                <a:cs typeface="Tahoma" panose="020B0604030504040204" pitchFamily="34" charset="0"/>
              </a:rPr>
              <a:t>to international students (possibility of getting a </a:t>
            </a:r>
            <a:r>
              <a:rPr lang="fr-FR" sz="2400" dirty="0" err="1">
                <a:latin typeface="Tahoma" panose="020B0604030504040204" pitchFamily="34" charset="0"/>
                <a:ea typeface="Tahoma" panose="020B0604030504040204" pitchFamily="34" charset="0"/>
                <a:cs typeface="Tahoma" panose="020B0604030504040204" pitchFamily="34" charset="0"/>
              </a:rPr>
              <a:t>Temporary</a:t>
            </a:r>
            <a:r>
              <a:rPr lang="fr-FR" sz="2400" dirty="0">
                <a:latin typeface="Tahoma" panose="020B0604030504040204" pitchFamily="34" charset="0"/>
                <a:ea typeface="Tahoma" panose="020B0604030504040204" pitchFamily="34" charset="0"/>
                <a:cs typeface="Tahoma" panose="020B0604030504040204" pitchFamily="34" charset="0"/>
              </a:rPr>
              <a:t> </a:t>
            </a:r>
            <a:r>
              <a:rPr lang="fr-FR" sz="2400" dirty="0" err="1">
                <a:latin typeface="Tahoma" panose="020B0604030504040204" pitchFamily="34" charset="0"/>
                <a:ea typeface="Tahoma" panose="020B0604030504040204" pitchFamily="34" charset="0"/>
                <a:cs typeface="Tahoma" panose="020B0604030504040204" pitchFamily="34" charset="0"/>
              </a:rPr>
              <a:t>Resident</a:t>
            </a:r>
            <a:r>
              <a:rPr lang="fr-FR" sz="2400" dirty="0">
                <a:latin typeface="Tahoma" panose="020B0604030504040204" pitchFamily="34" charset="0"/>
                <a:ea typeface="Tahoma" panose="020B0604030504040204" pitchFamily="34" charset="0"/>
                <a:cs typeface="Tahoma" panose="020B0604030504040204" pitchFamily="34" charset="0"/>
              </a:rPr>
              <a:t> Permit post graduation for non EU students</a:t>
            </a:r>
            <a:r>
              <a:rPr lang="en-US" sz="2400"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Rich culture</a:t>
            </a:r>
            <a:r>
              <a:rPr lang="en-US" sz="2400" dirty="0">
                <a:latin typeface="Tahoma" panose="020B0604030504040204" pitchFamily="34" charset="0"/>
                <a:ea typeface="Tahoma" panose="020B0604030504040204" pitchFamily="34" charset="0"/>
                <a:cs typeface="Tahoma" panose="020B0604030504040204" pitchFamily="34" charset="0"/>
              </a:rPr>
              <a:t>, gastronomy, architecture, and vibrant student life, art of living “</a:t>
            </a:r>
            <a:r>
              <a:rPr lang="en-US" sz="2400" i="1" dirty="0">
                <a:latin typeface="Tahoma" panose="020B0604030504040204" pitchFamily="34" charset="0"/>
                <a:ea typeface="Tahoma" panose="020B0604030504040204" pitchFamily="34" charset="0"/>
                <a:cs typeface="Tahoma" panose="020B0604030504040204" pitchFamily="34" charset="0"/>
              </a:rPr>
              <a:t>à la French </a:t>
            </a:r>
            <a:r>
              <a:rPr lang="en-US" sz="2400"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Courses are professionally oriented and </a:t>
            </a:r>
            <a:r>
              <a:rPr lang="en-US" sz="2400" b="1" dirty="0">
                <a:latin typeface="Tahoma" panose="020B0604030504040204" pitchFamily="34" charset="0"/>
                <a:ea typeface="Tahoma" panose="020B0604030504040204" pitchFamily="34" charset="0"/>
                <a:cs typeface="Tahoma" panose="020B0604030504040204" pitchFamily="34" charset="0"/>
              </a:rPr>
              <a:t>combine theory and practice</a:t>
            </a:r>
          </a:p>
        </p:txBody>
      </p:sp>
      <p:sp>
        <p:nvSpPr>
          <p:cNvPr id="3" name="Espace réservé de la date 2">
            <a:extLst>
              <a:ext uri="{FF2B5EF4-FFF2-40B4-BE49-F238E27FC236}">
                <a16:creationId xmlns:a16="http://schemas.microsoft.com/office/drawing/2014/main" id="{947EA3CC-7094-4366-AAD7-E23F85A50FD7}"/>
              </a:ext>
            </a:extLst>
          </p:cNvPr>
          <p:cNvSpPr>
            <a:spLocks noGrp="1"/>
          </p:cNvSpPr>
          <p:nvPr>
            <p:ph type="dt" sz="half" idx="10"/>
          </p:nvPr>
        </p:nvSpPr>
        <p:spPr/>
        <p:txBody>
          <a:bodyPr/>
          <a:lstStyle/>
          <a:p>
            <a:fld id="{255E850E-ED2A-4977-85C3-6650EAE4BECE}"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5E7A4EEB-4467-44B1-8E90-3599A5546E35}"/>
              </a:ext>
            </a:extLst>
          </p:cNvPr>
          <p:cNvSpPr>
            <a:spLocks noGrp="1"/>
          </p:cNvSpPr>
          <p:nvPr>
            <p:ph type="sldNum" sz="quarter" idx="12"/>
          </p:nvPr>
        </p:nvSpPr>
        <p:spPr/>
        <p:txBody>
          <a:bodyPr/>
          <a:lstStyle/>
          <a:p>
            <a:fld id="{8BE5A28F-0D0E-4FA3-9A8F-54F35CF4AC11}" type="slidenum">
              <a:rPr lang="fr-FR" smtClean="0"/>
              <a:t>8</a:t>
            </a:fld>
            <a:endParaRPr lang="fr-FR"/>
          </a:p>
        </p:txBody>
      </p:sp>
      <p:sp>
        <p:nvSpPr>
          <p:cNvPr id="6" name="Titre 5">
            <a:extLst>
              <a:ext uri="{FF2B5EF4-FFF2-40B4-BE49-F238E27FC236}">
                <a16:creationId xmlns:a16="http://schemas.microsoft.com/office/drawing/2014/main" id="{9C2FD83A-CA50-48B6-973B-3AB459A9840B}"/>
              </a:ext>
            </a:extLst>
          </p:cNvPr>
          <p:cNvSpPr>
            <a:spLocks noGrp="1"/>
          </p:cNvSpPr>
          <p:nvPr>
            <p:ph type="title"/>
          </p:nvPr>
        </p:nvSpPr>
        <p:spPr/>
        <p:txBody>
          <a:bodyPr/>
          <a:lstStyle/>
          <a:p>
            <a:r>
              <a:rPr lang="en-US" dirty="0"/>
              <a:t>Studying in France</a:t>
            </a:r>
          </a:p>
        </p:txBody>
      </p:sp>
      <p:pic>
        <p:nvPicPr>
          <p:cNvPr id="12" name="Image 11">
            <a:extLst>
              <a:ext uri="{FF2B5EF4-FFF2-40B4-BE49-F238E27FC236}">
                <a16:creationId xmlns:a16="http://schemas.microsoft.com/office/drawing/2014/main" id="{39659744-0495-48ED-A63D-6B753F66EE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1664"/>
            <a:ext cx="4378036" cy="2915772"/>
          </a:xfrm>
          <a:prstGeom prst="rect">
            <a:avLst/>
          </a:prstGeom>
        </p:spPr>
      </p:pic>
      <p:pic>
        <p:nvPicPr>
          <p:cNvPr id="10" name="Image 9">
            <a:extLst>
              <a:ext uri="{FF2B5EF4-FFF2-40B4-BE49-F238E27FC236}">
                <a16:creationId xmlns:a16="http://schemas.microsoft.com/office/drawing/2014/main" id="{8F69AA67-A3AA-46BD-BC2F-3F0AB93EB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 y="3941931"/>
            <a:ext cx="4374103" cy="2916069"/>
          </a:xfrm>
          <a:prstGeom prst="rect">
            <a:avLst/>
          </a:prstGeom>
        </p:spPr>
      </p:pic>
    </p:spTree>
    <p:extLst>
      <p:ext uri="{BB962C8B-B14F-4D97-AF65-F5344CB8AC3E}">
        <p14:creationId xmlns:p14="http://schemas.microsoft.com/office/powerpoint/2010/main" val="180188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46A9E46-E9D5-4DE3-87C4-CCC96B921029}"/>
              </a:ext>
            </a:extLst>
          </p:cNvPr>
          <p:cNvSpPr>
            <a:spLocks noGrp="1"/>
          </p:cNvSpPr>
          <p:nvPr>
            <p:ph idx="4294967295"/>
          </p:nvPr>
        </p:nvSpPr>
        <p:spPr>
          <a:xfrm>
            <a:off x="2445243" y="6015790"/>
            <a:ext cx="7696200" cy="842210"/>
          </a:xfrm>
        </p:spPr>
        <p:txBody>
          <a:bodyPr>
            <a:normAutofit/>
          </a:bodyPr>
          <a:lstStyle/>
          <a:p>
            <a:r>
              <a:rPr lang="en-US" sz="2000" dirty="0">
                <a:solidFill>
                  <a:schemeClr val="bg1"/>
                </a:solidFill>
              </a:rPr>
              <a:t>Mainstream Programs</a:t>
            </a:r>
          </a:p>
          <a:p>
            <a:r>
              <a:rPr lang="en-US" sz="2000" dirty="0">
                <a:solidFill>
                  <a:schemeClr val="bg1"/>
                </a:solidFill>
              </a:rPr>
              <a:t>Executive Education and Offshore Programs</a:t>
            </a:r>
          </a:p>
        </p:txBody>
      </p:sp>
      <p:sp>
        <p:nvSpPr>
          <p:cNvPr id="3" name="Espace réservé de la date 2">
            <a:extLst>
              <a:ext uri="{FF2B5EF4-FFF2-40B4-BE49-F238E27FC236}">
                <a16:creationId xmlns:a16="http://schemas.microsoft.com/office/drawing/2014/main" id="{85BAAD5E-1C65-4113-A1B3-80C2DF613E2A}"/>
              </a:ext>
            </a:extLst>
          </p:cNvPr>
          <p:cNvSpPr>
            <a:spLocks noGrp="1"/>
          </p:cNvSpPr>
          <p:nvPr>
            <p:ph type="dt" sz="half" idx="10"/>
          </p:nvPr>
        </p:nvSpPr>
        <p:spPr/>
        <p:txBody>
          <a:bodyPr/>
          <a:lstStyle/>
          <a:p>
            <a:fld id="{77FF673D-098B-42C8-9006-C21F024A964B}" type="datetime1">
              <a:rPr lang="fr-FR" smtClean="0">
                <a:latin typeface="Tahoma" panose="020B0604030504040204" pitchFamily="34" charset="0"/>
                <a:ea typeface="Tahoma" panose="020B0604030504040204" pitchFamily="34" charset="0"/>
                <a:cs typeface="Tahoma" panose="020B0604030504040204" pitchFamily="34" charset="0"/>
              </a:rPr>
              <a:t>17/10/2024</a:t>
            </a:fld>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349E5078-7F96-4FB5-AAB3-383C0813C2EB}"/>
              </a:ext>
            </a:extLst>
          </p:cNvPr>
          <p:cNvSpPr>
            <a:spLocks noGrp="1"/>
          </p:cNvSpPr>
          <p:nvPr>
            <p:ph type="sldNum" sz="quarter" idx="12"/>
          </p:nvPr>
        </p:nvSpPr>
        <p:spPr/>
        <p:txBody>
          <a:bodyPr/>
          <a:lstStyle/>
          <a:p>
            <a:fld id="{8BE5A28F-0D0E-4FA3-9A8F-54F35CF4AC11}" type="slidenum">
              <a:rPr lang="fr-FR" smtClean="0"/>
              <a:t>9</a:t>
            </a:fld>
            <a:endParaRPr lang="fr-FR" dirty="0"/>
          </a:p>
        </p:txBody>
      </p:sp>
      <p:sp>
        <p:nvSpPr>
          <p:cNvPr id="6" name="Titre 5">
            <a:extLst>
              <a:ext uri="{FF2B5EF4-FFF2-40B4-BE49-F238E27FC236}">
                <a16:creationId xmlns:a16="http://schemas.microsoft.com/office/drawing/2014/main" id="{8D9E5017-FD00-4FEE-B0E9-E28840566D5C}"/>
              </a:ext>
            </a:extLst>
          </p:cNvPr>
          <p:cNvSpPr>
            <a:spLocks noGrp="1"/>
          </p:cNvSpPr>
          <p:nvPr>
            <p:ph type="title"/>
          </p:nvPr>
        </p:nvSpPr>
        <p:spPr>
          <a:xfrm>
            <a:off x="838200" y="-82916"/>
            <a:ext cx="10515600" cy="1325563"/>
          </a:xfrm>
        </p:spPr>
        <p:txBody>
          <a:bodyPr/>
          <a:lstStyle/>
          <a:p>
            <a:r>
              <a:rPr lang="en-US" dirty="0"/>
              <a:t>Academic Offer</a:t>
            </a:r>
          </a:p>
        </p:txBody>
      </p:sp>
      <p:pic>
        <p:nvPicPr>
          <p:cNvPr id="8" name="Image 7">
            <a:extLst>
              <a:ext uri="{FF2B5EF4-FFF2-40B4-BE49-F238E27FC236}">
                <a16:creationId xmlns:a16="http://schemas.microsoft.com/office/drawing/2014/main" id="{4C2D0B8D-8BBC-4FA1-9BDB-CC7AE1B4C0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5243" y="1147702"/>
            <a:ext cx="7301514" cy="4868088"/>
          </a:xfrm>
          <a:prstGeom prst="rect">
            <a:avLst/>
          </a:prstGeom>
        </p:spPr>
      </p:pic>
    </p:spTree>
    <p:extLst>
      <p:ext uri="{BB962C8B-B14F-4D97-AF65-F5344CB8AC3E}">
        <p14:creationId xmlns:p14="http://schemas.microsoft.com/office/powerpoint/2010/main" val="389096771"/>
      </p:ext>
    </p:extLst>
  </p:cSld>
  <p:clrMapOvr>
    <a:masterClrMapping/>
  </p:clrMapOvr>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TotalTime>
  <Words>3325</Words>
  <Application>Microsoft Office PowerPoint</Application>
  <PresentationFormat>Màn hình rộng</PresentationFormat>
  <Paragraphs>451</Paragraphs>
  <Slides>34</Slides>
  <Notes>0</Notes>
  <HiddenSlides>0</HiddenSlides>
  <MMClips>0</MMClips>
  <ScaleCrop>false</ScaleCrop>
  <HeadingPairs>
    <vt:vector size="4" baseType="variant">
      <vt:variant>
        <vt:lpstr>Chủ đề</vt:lpstr>
      </vt:variant>
      <vt:variant>
        <vt:i4>2</vt:i4>
      </vt:variant>
      <vt:variant>
        <vt:lpstr>Tiêu đề Bản chiếu</vt:lpstr>
      </vt:variant>
      <vt:variant>
        <vt:i4>34</vt:i4>
      </vt:variant>
    </vt:vector>
  </HeadingPairs>
  <TitlesOfParts>
    <vt:vector size="36" baseType="lpstr">
      <vt:lpstr>Thème Office</vt:lpstr>
      <vt:lpstr>Conception personnalisée</vt:lpstr>
      <vt:lpstr>ESC Clermont Business School </vt:lpstr>
      <vt:lpstr>Studies at the ESC Clermont BS</vt:lpstr>
      <vt:lpstr>Bản trình bày PowerPoint</vt:lpstr>
      <vt:lpstr>ESC Clermont Business School</vt:lpstr>
      <vt:lpstr>Geographical Situation</vt:lpstr>
      <vt:lpstr>Geographical situation</vt:lpstr>
      <vt:lpstr>City of Clermont</vt:lpstr>
      <vt:lpstr>Studying in France</vt:lpstr>
      <vt:lpstr>Academic Offer</vt:lpstr>
      <vt:lpstr>ESC Clermont Programs</vt:lpstr>
      <vt:lpstr>ESC Clermont Programs</vt:lpstr>
      <vt:lpstr>Bachelor in International Management Program</vt:lpstr>
      <vt:lpstr>Bachelor in International Management Program</vt:lpstr>
      <vt:lpstr>Access and admission requirements</vt:lpstr>
      <vt:lpstr>Bachelor in Digital Communication and E-Commerce</vt:lpstr>
      <vt:lpstr>Bachelor in Digital Communication and E-Commerce</vt:lpstr>
      <vt:lpstr>Access and admission requirements</vt:lpstr>
      <vt:lpstr>Master in Management Program</vt:lpstr>
      <vt:lpstr>Master in Management / Master Grande Ecole Program</vt:lpstr>
      <vt:lpstr>Majors available in the last year</vt:lpstr>
      <vt:lpstr>Access and admission requirements</vt:lpstr>
      <vt:lpstr>Master of Science Programs</vt:lpstr>
      <vt:lpstr>Masters of Science</vt:lpstr>
      <vt:lpstr>Access and Admission Requirements</vt:lpstr>
      <vt:lpstr>Practical Information</vt:lpstr>
      <vt:lpstr>Program Languages Available</vt:lpstr>
      <vt:lpstr>Work-Study Track</vt:lpstr>
      <vt:lpstr>Tuition Fees*</vt:lpstr>
      <vt:lpstr>Application Procedure</vt:lpstr>
      <vt:lpstr>Visa Application</vt:lpstr>
      <vt:lpstr>Integration</vt:lpstr>
      <vt:lpstr>Cost of Living in Clermont-Ferrand</vt:lpstr>
      <vt:lpstr>Accommodation</vt:lpstr>
      <vt:lpstr>Your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BASTIDE Marie-Anne</dc:creator>
  <cp:lastModifiedBy>FIACRE Lisa</cp:lastModifiedBy>
  <cp:revision>147</cp:revision>
  <dcterms:created xsi:type="dcterms:W3CDTF">2019-11-19T12:46:26Z</dcterms:created>
  <dcterms:modified xsi:type="dcterms:W3CDTF">2024-10-17T14:53:35Z</dcterms:modified>
</cp:coreProperties>
</file>